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77" r:id="rId3"/>
    <p:sldId id="258" r:id="rId4"/>
    <p:sldId id="257" r:id="rId5"/>
    <p:sldId id="270" r:id="rId6"/>
    <p:sldId id="287" r:id="rId7"/>
    <p:sldId id="271" r:id="rId8"/>
    <p:sldId id="288" r:id="rId9"/>
    <p:sldId id="272" r:id="rId10"/>
    <p:sldId id="281" r:id="rId11"/>
    <p:sldId id="278" r:id="rId12"/>
    <p:sldId id="259" r:id="rId13"/>
    <p:sldId id="273" r:id="rId14"/>
    <p:sldId id="260" r:id="rId15"/>
    <p:sldId id="274" r:id="rId16"/>
    <p:sldId id="275" r:id="rId17"/>
    <p:sldId id="276" r:id="rId18"/>
    <p:sldId id="280" r:id="rId19"/>
    <p:sldId id="261" r:id="rId20"/>
    <p:sldId id="263" r:id="rId21"/>
    <p:sldId id="265" r:id="rId22"/>
    <p:sldId id="264" r:id="rId23"/>
    <p:sldId id="282" r:id="rId24"/>
    <p:sldId id="266" r:id="rId25"/>
    <p:sldId id="285" r:id="rId26"/>
    <p:sldId id="267" r:id="rId27"/>
    <p:sldId id="283" r:id="rId28"/>
    <p:sldId id="284" r:id="rId29"/>
    <p:sldId id="286" r:id="rId30"/>
    <p:sldId id="269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CEE"/>
    <a:srgbClr val="D5FC79"/>
    <a:srgbClr val="FFFD78"/>
    <a:srgbClr val="FFD579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5"/>
    <p:restoredTop sz="94675"/>
  </p:normalViewPr>
  <p:slideViewPr>
    <p:cSldViewPr snapToGrid="0">
      <p:cViewPr varScale="1">
        <p:scale>
          <a:sx n="164" d="100"/>
          <a:sy n="164" d="100"/>
        </p:scale>
        <p:origin x="126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2c7f058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2c7f058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8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2c7f0584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2c7f0584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2c7f0584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2c7f0584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2c7f0584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2c7f0584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2c7f0584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2c7f0584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2c7f0584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2c7f0584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91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c7f0584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c7f0584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2c7f0584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2c7f0584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2c7f0584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2c7f0584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64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5365ae7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165365ae70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me.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am a post doc at the Murdoch </a:t>
            </a:r>
            <a:r>
              <a:rPr lang="en" dirty="0" err="1"/>
              <a:t>Childrens</a:t>
            </a:r>
            <a:r>
              <a:rPr lang="en" dirty="0"/>
              <a:t> </a:t>
            </a:r>
            <a:r>
              <a:rPr lang="en" dirty="0" err="1"/>
              <a:t>Resarch</a:t>
            </a:r>
            <a:r>
              <a:rPr lang="en" dirty="0"/>
              <a:t> Institute at the Royal Children’s Hospital in Melbourne.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Somewhat unsurprisingly, I work mostly with human data focusing on disease and development, but sometimes I work on data from mice and other model organisms.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So, a lot of what I will talk to today will be about humans, but many of the principles relate to other species as well.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my day to day work, I mostly </a:t>
            </a:r>
            <a:r>
              <a:rPr lang="en" dirty="0" err="1"/>
              <a:t>analyse</a:t>
            </a:r>
            <a:r>
              <a:rPr lang="en" dirty="0"/>
              <a:t> epigenetic data from a variety of sequencing and array platforms.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also </a:t>
            </a:r>
            <a:r>
              <a:rPr lang="en" dirty="0" err="1"/>
              <a:t>analyse</a:t>
            </a:r>
            <a:r>
              <a:rPr lang="en" dirty="0"/>
              <a:t> a lot of gene expression data from </a:t>
            </a:r>
            <a:r>
              <a:rPr lang="en" dirty="0" err="1"/>
              <a:t>RNAseq</a:t>
            </a:r>
            <a:r>
              <a:rPr lang="en" dirty="0"/>
              <a:t> and microarrays.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And, when I’m not </a:t>
            </a:r>
            <a:r>
              <a:rPr lang="en" dirty="0" err="1"/>
              <a:t>analysing</a:t>
            </a:r>
            <a:r>
              <a:rPr lang="en" dirty="0"/>
              <a:t> data, I occasionally develop methods and write software. Along with my colleague Belinda </a:t>
            </a:r>
            <a:r>
              <a:rPr lang="en" dirty="0" err="1"/>
              <a:t>Phipson</a:t>
            </a:r>
            <a:r>
              <a:rPr lang="en" dirty="0"/>
              <a:t>, I have developed a software package for </a:t>
            </a:r>
            <a:r>
              <a:rPr lang="en" dirty="0" err="1"/>
              <a:t>analysing</a:t>
            </a:r>
            <a:r>
              <a:rPr lang="en" dirty="0"/>
              <a:t> methylation array data called </a:t>
            </a:r>
            <a:r>
              <a:rPr lang="en" dirty="0" err="1"/>
              <a:t>missMethyl</a:t>
            </a:r>
            <a:r>
              <a:rPr lang="en" dirty="0"/>
              <a:t>, which is freely available online from the Bioconductor website, which I’ll tell you a little more about later.</a:t>
            </a:r>
            <a:endParaRPr dirty="0"/>
          </a:p>
        </p:txBody>
      </p:sp>
      <p:sp>
        <p:nvSpPr>
          <p:cNvPr id="150" name="Google Shape;150;g165365ae70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65365ae70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65365ae70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65365ae70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65365ae70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60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65365ae70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65365ae70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90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24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2c7f058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2c7f058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2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4000" y="124489"/>
            <a:ext cx="85965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 b="0" i="0" u="none" strike="noStrike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4000" y="793750"/>
            <a:ext cx="8596500" cy="3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406400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vMaksimovi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workflowr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jdblischak.com/" TargetMode="External"/><Relationship Id="rId7" Type="http://schemas.openxmlformats.org/officeDocument/2006/relationships/hyperlink" Target="https://workflowr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orkflowr.github.io/workflowr/" TargetMode="External"/><Relationship Id="rId5" Type="http://schemas.openxmlformats.org/officeDocument/2006/relationships/hyperlink" Target="https://github.com/workflowr/workflowr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f1000research.com/articles/8-1749" TargetMode="Externa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witter.com/melanie_neeland/status/1538691318435938305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shlacklab.com/paed-cf-cite-seq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here/index.html" TargetMode="External"/><Relationship Id="rId13" Type="http://schemas.openxmlformats.org/officeDocument/2006/relationships/hyperlink" Target="https://github.com/Oshlack/methyl-geneset-testing" TargetMode="External"/><Relationship Id="rId18" Type="http://schemas.openxmlformats.org/officeDocument/2006/relationships/image" Target="../media/image3.png"/><Relationship Id="rId3" Type="http://schemas.openxmlformats.org/officeDocument/2006/relationships/hyperlink" Target="https://cloud.r-project.org/web/packages/workflowr/index.html" TargetMode="External"/><Relationship Id="rId7" Type="http://schemas.openxmlformats.org/officeDocument/2006/relationships/hyperlink" Target="https://workflowr.io/" TargetMode="External"/><Relationship Id="rId12" Type="http://schemas.openxmlformats.org/officeDocument/2006/relationships/hyperlink" Target="https://github.com/Oshlack/paed-cf-cite-seq" TargetMode="External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orkflowr.github.io/workflowr/" TargetMode="External"/><Relationship Id="rId11" Type="http://schemas.openxmlformats.org/officeDocument/2006/relationships/hyperlink" Target="https://github.com/JovMaksimovic" TargetMode="External"/><Relationship Id="rId5" Type="http://schemas.openxmlformats.org/officeDocument/2006/relationships/hyperlink" Target="https://github.com/workflowr/workflowr" TargetMode="External"/><Relationship Id="rId15" Type="http://schemas.openxmlformats.org/officeDocument/2006/relationships/hyperlink" Target="https://github.com/JovMaksimovic/paed-BAL-meth-ref" TargetMode="External"/><Relationship Id="rId10" Type="http://schemas.openxmlformats.org/officeDocument/2006/relationships/hyperlink" Target="https://rstudio.github.io/renv/articles/renv.html" TargetMode="External"/><Relationship Id="rId4" Type="http://schemas.openxmlformats.org/officeDocument/2006/relationships/hyperlink" Target="https://f1000research.com/articles/8-1749" TargetMode="External"/><Relationship Id="rId9" Type="http://schemas.openxmlformats.org/officeDocument/2006/relationships/hyperlink" Target="https://cran.r-project.org/web/packages/renv/index.html" TargetMode="External"/><Relationship Id="rId14" Type="http://schemas.openxmlformats.org/officeDocument/2006/relationships/hyperlink" Target="https://github.com/JovMaksimovic/amnio-cell-free-RNA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hlack/methyl-geneset-testing" TargetMode="External"/><Relationship Id="rId2" Type="http://schemas.openxmlformats.org/officeDocument/2006/relationships/hyperlink" Target="https://github.com/Oshlack/paed-cf-cite-seq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JovMaksimovic/paed-BAL-meth-ref" TargetMode="External"/><Relationship Id="rId4" Type="http://schemas.openxmlformats.org/officeDocument/2006/relationships/hyperlink" Target="https://github.com/JovMaksimovic/amnio-cell-free-RN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11700" y="688657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" i="1" dirty="0" err="1"/>
              <a:t>workflowr</a:t>
            </a:r>
            <a:r>
              <a:rPr lang="en" dirty="0"/>
              <a:t> for reproducible research</a:t>
            </a:r>
            <a:endParaRPr dirty="0"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RLadies</a:t>
            </a:r>
            <a:r>
              <a:rPr lang="en" sz="2000" dirty="0"/>
              <a:t> 13/10/2022</a:t>
            </a:r>
            <a:br>
              <a:rPr lang="en" dirty="0"/>
            </a:br>
            <a:r>
              <a:rPr lang="en" dirty="0"/>
              <a:t>Jovana </a:t>
            </a:r>
            <a:r>
              <a:rPr lang="en" dirty="0" err="1"/>
              <a:t>Maksimovic</a:t>
            </a:r>
            <a:r>
              <a:rPr lang="en" dirty="0"/>
              <a:t>, PhD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hlinkClick r:id="rId3"/>
              </a:rPr>
              <a:t>https://github.com/JovMaksimovic</a:t>
            </a:r>
            <a:r>
              <a:rPr lang="en" dirty="0"/>
              <a:t> </a:t>
            </a:r>
            <a:br>
              <a:rPr lang="en" dirty="0"/>
            </a:br>
            <a:r>
              <a:rPr lang="en" dirty="0">
                <a:solidFill>
                  <a:srgbClr val="55ACEE"/>
                </a:solidFill>
              </a:rPr>
              <a:t>@</a:t>
            </a:r>
            <a:r>
              <a:rPr lang="en" dirty="0" err="1">
                <a:solidFill>
                  <a:srgbClr val="55ACEE"/>
                </a:solidFill>
              </a:rPr>
              <a:t>JovMaksimovic</a:t>
            </a:r>
            <a:endParaRPr dirty="0">
              <a:solidFill>
                <a:srgbClr val="55ACEE"/>
              </a:solidFill>
            </a:endParaRPr>
          </a:p>
        </p:txBody>
      </p:sp>
      <p:pic>
        <p:nvPicPr>
          <p:cNvPr id="2" name="Picture 4" descr="Twitter Logo transparent PNG - StickPNG">
            <a:extLst>
              <a:ext uri="{FF2B5EF4-FFF2-40B4-BE49-F238E27FC236}">
                <a16:creationId xmlns:a16="http://schemas.microsoft.com/office/drawing/2014/main" id="{47DE707C-5820-8861-2262-19A53F3D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93" y="4025516"/>
            <a:ext cx="581251" cy="5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ithub Logo - Free social media icons">
            <a:extLst>
              <a:ext uri="{FF2B5EF4-FFF2-40B4-BE49-F238E27FC236}">
                <a16:creationId xmlns:a16="http://schemas.microsoft.com/office/drawing/2014/main" id="{0FA4CDCE-8CDB-1ACE-22A8-A96792D08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061" y="3719593"/>
            <a:ext cx="412868" cy="4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eter MacCallum Cancer Centre">
            <a:extLst>
              <a:ext uri="{FF2B5EF4-FFF2-40B4-BE49-F238E27FC236}">
                <a16:creationId xmlns:a16="http://schemas.microsoft.com/office/drawing/2014/main" id="{100F9485-177D-A32F-8C2B-8A4492AF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0" y="140433"/>
            <a:ext cx="2105324" cy="63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B5CEFA3-3C70-0E18-F90D-27FF52454B7B}"/>
              </a:ext>
            </a:extLst>
          </p:cNvPr>
          <p:cNvGrpSpPr/>
          <p:nvPr/>
        </p:nvGrpSpPr>
        <p:grpSpPr>
          <a:xfrm>
            <a:off x="51147" y="64800"/>
            <a:ext cx="3216345" cy="5228269"/>
            <a:chOff x="217927" y="94199"/>
            <a:chExt cx="3216345" cy="52282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7CF28D-CADD-2FFF-FE0B-4AF50846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00" y="94199"/>
              <a:ext cx="3187800" cy="131767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D28BFB-44FA-1C2E-19AC-95B3F11C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200" y="1311019"/>
              <a:ext cx="3187800" cy="228881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AA7936-1EA3-4278-A7CC-FAC401DFA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927" y="3602674"/>
              <a:ext cx="3216345" cy="171979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897A92-2F1D-A567-B8A7-FDE51AA82E5F}"/>
              </a:ext>
            </a:extLst>
          </p:cNvPr>
          <p:cNvGrpSpPr/>
          <p:nvPr/>
        </p:nvGrpSpPr>
        <p:grpSpPr>
          <a:xfrm>
            <a:off x="1916155" y="193883"/>
            <a:ext cx="3496579" cy="5416759"/>
            <a:chOff x="1746753" y="373883"/>
            <a:chExt cx="3496579" cy="54167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37909C-BA23-F8EC-8F31-BC70093B425F}"/>
                </a:ext>
              </a:extLst>
            </p:cNvPr>
            <p:cNvGrpSpPr/>
            <p:nvPr/>
          </p:nvGrpSpPr>
          <p:grpSpPr>
            <a:xfrm>
              <a:off x="1746753" y="373883"/>
              <a:ext cx="3460984" cy="3525187"/>
              <a:chOff x="1746753" y="373883"/>
              <a:chExt cx="3460984" cy="352518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4AD1ADF-762C-3C57-4C74-74B0250D4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6753" y="373883"/>
                <a:ext cx="3460984" cy="15330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9A5DDFF-8625-6344-D05C-0EBECEFE7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6753" y="1899793"/>
                <a:ext cx="3460984" cy="1999277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650896-CE00-4BE6-397D-F17D47C8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101" y="3899070"/>
              <a:ext cx="3487231" cy="189157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A10076-307A-9A44-DEB0-E2C12FFD3C0F}"/>
              </a:ext>
            </a:extLst>
          </p:cNvPr>
          <p:cNvGrpSpPr/>
          <p:nvPr/>
        </p:nvGrpSpPr>
        <p:grpSpPr>
          <a:xfrm>
            <a:off x="3722045" y="332706"/>
            <a:ext cx="3183594" cy="5617636"/>
            <a:chOff x="3419999" y="613506"/>
            <a:chExt cx="3183594" cy="56176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C95070-79A5-6DF8-7488-4AB79DA71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9999" y="613506"/>
              <a:ext cx="3183593" cy="18003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C8445E-2966-CE4D-354F-C60B39156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20000" y="2413853"/>
              <a:ext cx="3183593" cy="22661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7B12EE-7129-8D9F-8F8F-C021D2A3C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30794" y="4529024"/>
              <a:ext cx="3172798" cy="170211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61048A-D3B1-20CE-F32D-6EA5BABA9A51}"/>
              </a:ext>
            </a:extLst>
          </p:cNvPr>
          <p:cNvGrpSpPr/>
          <p:nvPr/>
        </p:nvGrpSpPr>
        <p:grpSpPr>
          <a:xfrm>
            <a:off x="5910007" y="471635"/>
            <a:ext cx="3183593" cy="5706052"/>
            <a:chOff x="5615999" y="1140384"/>
            <a:chExt cx="3183593" cy="57060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A0949E-5292-4081-6495-86B6B08AE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15999" y="1140384"/>
              <a:ext cx="3183593" cy="20305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117788-8169-AAB3-4586-BDA8D7080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16102" y="2991776"/>
              <a:ext cx="3161890" cy="220932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5BDE92-9A03-5187-6928-06DCC59F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15999" y="5113979"/>
              <a:ext cx="3161993" cy="1732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836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FFC9-F209-45C0-3B8F-D2143418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 err="1"/>
              <a:t>workflowr</a:t>
            </a:r>
            <a:r>
              <a:rPr lang="en-US" i="1" dirty="0"/>
              <a:t> </a:t>
            </a:r>
            <a:r>
              <a:rPr lang="en-US" dirty="0"/>
              <a:t>and why do I love it?</a:t>
            </a:r>
          </a:p>
        </p:txBody>
      </p:sp>
    </p:spTree>
    <p:extLst>
      <p:ext uri="{BB962C8B-B14F-4D97-AF65-F5344CB8AC3E}">
        <p14:creationId xmlns:p14="http://schemas.microsoft.com/office/powerpoint/2010/main" val="312760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en" i="1" dirty="0" err="1"/>
              <a:t>workflowr</a:t>
            </a:r>
            <a:r>
              <a:rPr lang="en" dirty="0"/>
              <a:t>?</a:t>
            </a:r>
            <a:endParaRPr dirty="0"/>
          </a:p>
        </p:txBody>
      </p:sp>
      <p:sp>
        <p:nvSpPr>
          <p:cNvPr id="181" name="Google Shape;1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400"/>
              </a:spcAft>
              <a:buSzPts val="1800"/>
              <a:buChar char="●"/>
            </a:pPr>
            <a:r>
              <a:rPr lang="en" dirty="0"/>
              <a:t>R package on CRAN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400"/>
              </a:spcAft>
              <a:buSzPts val="1400"/>
              <a:buChar char="○"/>
            </a:pPr>
            <a:r>
              <a:rPr lang="en-AU" dirty="0">
                <a:hlinkClick r:id="rId3"/>
              </a:rPr>
              <a:t>https://cran.r-project.org/web/packages/workflowr/index.html</a:t>
            </a:r>
            <a:r>
              <a:rPr lang="en-AU" u="sng" dirty="0">
                <a:solidFill>
                  <a:schemeClr val="hlink"/>
                </a:solidFill>
              </a:rPr>
              <a:t> </a:t>
            </a:r>
            <a:r>
              <a:rPr lang="en-AU" dirty="0"/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400"/>
              </a:spcAft>
              <a:buSzPts val="1800"/>
              <a:buChar char="●"/>
            </a:pPr>
            <a:r>
              <a:rPr lang="en-AU" dirty="0"/>
              <a:t>Helps researchers organize analyses to promote: </a:t>
            </a:r>
          </a:p>
          <a:p>
            <a:pPr marL="914400" lvl="1" indent="-317500" algn="l" rtl="0">
              <a:spcBef>
                <a:spcPts val="0"/>
              </a:spcBef>
              <a:spcAft>
                <a:spcPts val="400"/>
              </a:spcAft>
              <a:buSzPts val="1400"/>
              <a:buChar char="○"/>
            </a:pPr>
            <a:r>
              <a:rPr lang="en" dirty="0"/>
              <a:t>Effective project management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400"/>
              </a:spcAft>
              <a:buSzPts val="1400"/>
              <a:buChar char="○"/>
            </a:pPr>
            <a:r>
              <a:rPr lang="en" dirty="0"/>
              <a:t>Reproducibility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400"/>
              </a:spcAft>
              <a:buSzPts val="1400"/>
              <a:buChar char="○"/>
            </a:pPr>
            <a:r>
              <a:rPr lang="en" dirty="0"/>
              <a:t>Collaboration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400"/>
              </a:spcAft>
              <a:buSzPts val="1400"/>
              <a:buChar char="○"/>
            </a:pPr>
            <a:r>
              <a:rPr lang="en" dirty="0"/>
              <a:t>Sharing of results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400"/>
              </a:spcAft>
              <a:buSzPts val="1800"/>
              <a:buChar char="●"/>
            </a:pPr>
            <a:r>
              <a:rPr lang="en" dirty="0"/>
              <a:t>Combines literate programming (</a:t>
            </a:r>
            <a:r>
              <a:rPr lang="en" dirty="0" err="1"/>
              <a:t>knitr</a:t>
            </a:r>
            <a:r>
              <a:rPr lang="en" dirty="0"/>
              <a:t> and </a:t>
            </a:r>
            <a:r>
              <a:rPr lang="en" dirty="0" err="1"/>
              <a:t>rmarkdown</a:t>
            </a:r>
            <a:r>
              <a:rPr lang="en" dirty="0"/>
              <a:t>) and version control (Git via git2r)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400"/>
              </a:spcAft>
              <a:buSzPts val="1400"/>
              <a:buChar char="○"/>
            </a:pPr>
            <a:r>
              <a:rPr lang="en" dirty="0"/>
              <a:t>Generates a website containing time-stamped, versioned, and documented results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074" name="Picture 2" descr="workflowr hex sticker">
            <a:extLst>
              <a:ext uri="{FF2B5EF4-FFF2-40B4-BE49-F238E27FC236}">
                <a16:creationId xmlns:a16="http://schemas.microsoft.com/office/drawing/2014/main" id="{3788EC7F-09EF-7571-F7AE-82337089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11" y="791148"/>
            <a:ext cx="1667889" cy="192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6EF9-9E44-8B77-4FDE-536367D7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workflowr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66059-8866-BD9A-0F1C-044407613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964839" cy="3416400"/>
          </a:xfrm>
        </p:spPr>
        <p:txBody>
          <a:bodyPr/>
          <a:lstStyle/>
          <a:p>
            <a:r>
              <a:rPr lang="en-AU" sz="1400" dirty="0"/>
              <a:t>Created by John </a:t>
            </a:r>
            <a:r>
              <a:rPr lang="en-AU" sz="1400" dirty="0" err="1"/>
              <a:t>Blischak</a:t>
            </a:r>
            <a:r>
              <a:rPr lang="en-AU" sz="1400" dirty="0"/>
              <a:t>: </a:t>
            </a:r>
            <a:r>
              <a:rPr lang="en-AU" sz="1400" dirty="0">
                <a:hlinkClick r:id="rId3"/>
              </a:rPr>
              <a:t>https://jdblischak.com/</a:t>
            </a:r>
            <a:r>
              <a:rPr lang="en-AU" sz="1400" b="1" dirty="0"/>
              <a:t>  </a:t>
            </a:r>
          </a:p>
          <a:p>
            <a:r>
              <a:rPr lang="en-AU" sz="1400" dirty="0"/>
              <a:t>Alpha released in 2017; paper published 2019 </a:t>
            </a:r>
          </a:p>
          <a:p>
            <a:r>
              <a:rPr lang="en-AU" sz="1400" dirty="0"/>
              <a:t>     </a:t>
            </a:r>
            <a:r>
              <a:rPr lang="en-AU" sz="1400" dirty="0">
                <a:solidFill>
                  <a:srgbClr val="55ACEE"/>
                </a:solidFill>
              </a:rPr>
              <a:t>@</a:t>
            </a:r>
            <a:r>
              <a:rPr lang="en-AU" sz="1400" dirty="0" err="1">
                <a:solidFill>
                  <a:srgbClr val="55ACEE"/>
                </a:solidFill>
              </a:rPr>
              <a:t>jdblischak</a:t>
            </a:r>
            <a:r>
              <a:rPr lang="en-AU" sz="1400" dirty="0"/>
              <a:t> </a:t>
            </a:r>
            <a:endParaRPr lang="en-AU" sz="1400" dirty="0">
              <a:hlinkClick r:id="rId4"/>
            </a:endParaRPr>
          </a:p>
          <a:p>
            <a:endParaRPr lang="en-AU" b="1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Paper: </a:t>
            </a:r>
            <a:r>
              <a:rPr lang="en-US" sz="1400" dirty="0">
                <a:hlinkClick r:id="rId4"/>
              </a:rPr>
              <a:t>https://f1000research.com/articles/8-1749</a:t>
            </a:r>
            <a:endParaRPr lang="en-US" sz="1400" dirty="0"/>
          </a:p>
          <a:p>
            <a:r>
              <a:rPr lang="en-US" sz="1400" dirty="0"/>
              <a:t>GitHub: </a:t>
            </a:r>
            <a:r>
              <a:rPr lang="en-US" sz="1400" dirty="0">
                <a:hlinkClick r:id="rId5"/>
              </a:rPr>
              <a:t>https://github.com/workflowr/workflowr</a:t>
            </a:r>
            <a:endParaRPr lang="en-US" sz="1400" dirty="0"/>
          </a:p>
          <a:p>
            <a:r>
              <a:rPr lang="en-US" sz="1400" dirty="0"/>
              <a:t>Docs: </a:t>
            </a:r>
            <a:r>
              <a:rPr lang="en-US" sz="1400" dirty="0">
                <a:hlinkClick r:id="rId6"/>
              </a:rPr>
              <a:t>https://workflowr.github.io/workflowr/</a:t>
            </a:r>
            <a:endParaRPr lang="en-US" sz="1400" dirty="0"/>
          </a:p>
          <a:p>
            <a:r>
              <a:rPr lang="en-US" sz="1400" dirty="0"/>
              <a:t>Registered projects: </a:t>
            </a:r>
            <a:r>
              <a:rPr lang="en-US" sz="1400" dirty="0">
                <a:hlinkClick r:id="rId7"/>
              </a:rPr>
              <a:t>https://workflowr.io/</a:t>
            </a:r>
            <a:endParaRPr lang="en-US" sz="1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87775-B6AE-493C-C65A-6A62D6695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139" y="1226700"/>
            <a:ext cx="3464266" cy="3626100"/>
          </a:xfrm>
          <a:prstGeom prst="rect">
            <a:avLst/>
          </a:prstGeom>
        </p:spPr>
      </p:pic>
      <p:pic>
        <p:nvPicPr>
          <p:cNvPr id="2052" name="Picture 4" descr="Twitter Logo transparent PNG - StickPNG">
            <a:extLst>
              <a:ext uri="{FF2B5EF4-FFF2-40B4-BE49-F238E27FC236}">
                <a16:creationId xmlns:a16="http://schemas.microsoft.com/office/drawing/2014/main" id="{52FF1799-D68A-F75A-38DD-4E44308C0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01" y="1683266"/>
            <a:ext cx="374857" cy="3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C7B9E-771C-66E9-4B1F-F22F0B13A3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701" y="2108694"/>
            <a:ext cx="2627026" cy="160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4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86586-AE3C-F0D4-D92A-5B8C559DB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94" r="50496"/>
          <a:stretch/>
        </p:blipFill>
        <p:spPr>
          <a:xfrm>
            <a:off x="3549600" y="1368475"/>
            <a:ext cx="3443560" cy="1965125"/>
          </a:xfrm>
          <a:prstGeom prst="rect">
            <a:avLst/>
          </a:prstGeom>
        </p:spPr>
      </p:pic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 love </a:t>
            </a:r>
            <a:r>
              <a:rPr lang="en" i="1" dirty="0" err="1"/>
              <a:t>workflowr</a:t>
            </a:r>
            <a:r>
              <a:rPr lang="en" dirty="0"/>
              <a:t> (1)</a:t>
            </a:r>
            <a:endParaRPr dirty="0"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3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O</a:t>
            </a:r>
            <a:r>
              <a:rPr lang="en" dirty="0"/>
              <a:t>rganized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Provides a project template with organized subdirectories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Mixes code and results with R Markdown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Uses Git to version both source code and 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52E02-F942-0D50-83CA-CB033FA68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04" b="26300"/>
          <a:stretch/>
        </p:blipFill>
        <p:spPr>
          <a:xfrm>
            <a:off x="4492276" y="2125325"/>
            <a:ext cx="3443560" cy="2228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53AEAC-F577-5A9B-C7FD-7DCBA5303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04" t="71450"/>
          <a:stretch/>
        </p:blipFill>
        <p:spPr>
          <a:xfrm>
            <a:off x="5271380" y="3998856"/>
            <a:ext cx="3528582" cy="884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A02A-E746-E7C1-9A86-756BA3F0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Why I love </a:t>
            </a:r>
            <a:r>
              <a:rPr lang="en" i="1" dirty="0" err="1"/>
              <a:t>workflowr</a:t>
            </a:r>
            <a:r>
              <a:rPr lang="en" dirty="0"/>
              <a:t> (2)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A57EA-AFDB-FD5B-663C-CDD490251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518700" cy="3416400"/>
          </a:xfrm>
        </p:spPr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AU" dirty="0"/>
              <a:t>Reproducible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AU" dirty="0"/>
              <a:t>Displays the code version used to create each result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AU" dirty="0"/>
              <a:t>Runs each analysis in an isolated R session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AU" dirty="0"/>
              <a:t>Records the session information of each analysis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AU" dirty="0"/>
              <a:t>Sets the same seed for random number generation for each analysis</a:t>
            </a:r>
          </a:p>
        </p:txBody>
      </p:sp>
      <p:pic>
        <p:nvPicPr>
          <p:cNvPr id="6146" name="Picture 2" descr="Click to expand">
            <a:extLst>
              <a:ext uri="{FF2B5EF4-FFF2-40B4-BE49-F238E27FC236}">
                <a16:creationId xmlns:a16="http://schemas.microsoft.com/office/drawing/2014/main" id="{BD4B41DC-2BBB-66EC-6D71-9BBAB087E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/>
          <a:stretch/>
        </p:blipFill>
        <p:spPr bwMode="auto">
          <a:xfrm>
            <a:off x="3925270" y="1627199"/>
            <a:ext cx="4748630" cy="26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0B0F3D-31A2-06C0-B98D-BEC95D9EEF5F}"/>
              </a:ext>
            </a:extLst>
          </p:cNvPr>
          <p:cNvSpPr txBox="1"/>
          <p:nvPr/>
        </p:nvSpPr>
        <p:spPr>
          <a:xfrm>
            <a:off x="4036832" y="423368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600" dirty="0" err="1"/>
              <a:t>Blischak</a:t>
            </a:r>
            <a:r>
              <a:rPr lang="en-AU" sz="600" dirty="0"/>
              <a:t>, John D., Peter </a:t>
            </a:r>
            <a:r>
              <a:rPr lang="en-AU" sz="600" dirty="0" err="1"/>
              <a:t>Carbonetto</a:t>
            </a:r>
            <a:r>
              <a:rPr lang="en-AU" sz="600" dirty="0"/>
              <a:t>, and Matthew Stephens. 2019. “Creating and Sharing Reproducible Research Code the </a:t>
            </a:r>
            <a:r>
              <a:rPr lang="en-AU" sz="600" dirty="0" err="1"/>
              <a:t>Workflowr</a:t>
            </a:r>
            <a:r>
              <a:rPr lang="en-AU" sz="600" dirty="0"/>
              <a:t> Way.” </a:t>
            </a:r>
            <a:r>
              <a:rPr lang="en-AU" sz="600" i="1" dirty="0"/>
              <a:t>F1000Research</a:t>
            </a:r>
            <a:r>
              <a:rPr lang="en-AU" sz="600" dirty="0"/>
              <a:t> 8 (October): 1749. doi:10.12688/f1000research.20843.1.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76134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75872-0F77-33D4-6795-19311AB59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AU" dirty="0"/>
              <a:t>Shareable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AU" dirty="0"/>
              <a:t>Creates a website to present your research results</a:t>
            </a:r>
          </a:p>
          <a:p>
            <a:pPr lvl="1">
              <a:spcBef>
                <a:spcPts val="0"/>
              </a:spcBef>
            </a:pPr>
            <a:r>
              <a:rPr lang="en-AU" dirty="0"/>
              <a:t>Creates links to past versions of results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AU" dirty="0"/>
              <a:t>Host your website for free via GitHub Pages or GitLab Pages or Bitbucket</a:t>
            </a:r>
          </a:p>
          <a:p>
            <a:pPr marL="425450" indent="-285750">
              <a:buSzPct val="100000"/>
            </a:pPr>
            <a:r>
              <a:rPr lang="en-AU" dirty="0"/>
              <a:t>Analysis websites are great for sharing in </a:t>
            </a:r>
            <a:r>
              <a:rPr lang="en-AU" dirty="0" err="1"/>
              <a:t>Tweetorials</a:t>
            </a:r>
            <a:r>
              <a:rPr lang="en-AU" dirty="0"/>
              <a:t>!</a:t>
            </a:r>
            <a:br>
              <a:rPr lang="en-AU" dirty="0"/>
            </a:br>
            <a:r>
              <a:rPr lang="en-AU" dirty="0">
                <a:hlinkClick r:id="rId2"/>
              </a:rPr>
              <a:t>https://twitter.com/melanie_neeland/status/1538691318435938305</a:t>
            </a:r>
            <a:endParaRPr lang="en-AU" dirty="0"/>
          </a:p>
          <a:p>
            <a:pPr indent="-317500">
              <a:buSzPts val="1400"/>
              <a:buChar char="○"/>
            </a:pPr>
            <a:endParaRPr lang="en-AU" dirty="0"/>
          </a:p>
          <a:p>
            <a:endParaRPr lang="en-US" dirty="0"/>
          </a:p>
        </p:txBody>
      </p:sp>
      <p:pic>
        <p:nvPicPr>
          <p:cNvPr id="4" name="Picture 4" descr="Twitter Logo transparent PNG - StickPNG">
            <a:extLst>
              <a:ext uri="{FF2B5EF4-FFF2-40B4-BE49-F238E27FC236}">
                <a16:creationId xmlns:a16="http://schemas.microsoft.com/office/drawing/2014/main" id="{DFC13D00-C8E6-375A-4BE6-FA6B33B0A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654" y="445025"/>
            <a:ext cx="5126692" cy="512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5FD42-4453-8DCE-4FC1-13572407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Why I love </a:t>
            </a:r>
            <a:r>
              <a:rPr lang="en" i="1" dirty="0" err="1"/>
              <a:t>workflowr</a:t>
            </a:r>
            <a:r>
              <a:rPr lang="en" dirty="0"/>
              <a:t>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2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FFC9-F209-45C0-3B8F-D2143418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i="1" dirty="0" err="1"/>
              <a:t>workflowr</a:t>
            </a:r>
            <a:r>
              <a:rPr lang="en-US" dirty="0"/>
              <a:t> workflow </a:t>
            </a:r>
            <a:br>
              <a:rPr lang="en-US" dirty="0"/>
            </a:br>
            <a:r>
              <a:rPr lang="en-US" dirty="0"/>
              <a:t>&amp; live demo</a:t>
            </a:r>
          </a:p>
        </p:txBody>
      </p:sp>
    </p:spTree>
    <p:extLst>
      <p:ext uri="{BB962C8B-B14F-4D97-AF65-F5344CB8AC3E}">
        <p14:creationId xmlns:p14="http://schemas.microsoft.com/office/powerpoint/2010/main" val="2065953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BEF4-0098-B6AE-6179-7C5C588A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workflowr</a:t>
            </a:r>
            <a:r>
              <a:rPr lang="en-US" dirty="0"/>
              <a:t>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0FFE5-4578-1F5B-699E-ECB5F360E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wflow_start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AU" sz="1200" dirty="0"/>
              <a:t>Creates a default file structure for project – an existing directory can be used. Creates a Git repository, commits the files and directories – all done behind the scenes.</a:t>
            </a:r>
            <a:endParaRPr lang="en" sz="12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wflow_build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AU" sz="1200" dirty="0"/>
              <a:t>Runs code and renders the results as HTML files in the </a:t>
            </a:r>
            <a:r>
              <a:rPr lang="en-AU" sz="1200" dirty="0">
                <a:latin typeface="Consolas" panose="020B0609020204030204" pitchFamily="49" charset="0"/>
                <a:cs typeface="Consolas" panose="020B0609020204030204" pitchFamily="49" charset="0"/>
              </a:rPr>
              <a:t>docs/</a:t>
            </a:r>
            <a:r>
              <a:rPr lang="en-AU" sz="1200" dirty="0"/>
              <a:t> directory. Background actions to ensure reproducibility: clean R session, working directory set consistently, sets seed, records session and computing environment information.</a:t>
            </a:r>
            <a:endParaRPr lang="en" sz="12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wflow_publish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AU" sz="1200" dirty="0"/>
              <a:t>Performs a three-step process to store the code and results in a project development history: (1) Commits changes to the </a:t>
            </a:r>
            <a:r>
              <a:rPr lang="en-AU" sz="1200" dirty="0" err="1"/>
              <a:t>Rmd</a:t>
            </a:r>
            <a:r>
              <a:rPr lang="en-AU" sz="1200" dirty="0"/>
              <a:t> analysis file. (2) Builds the results HTML file from the </a:t>
            </a:r>
            <a:r>
              <a:rPr lang="en-AU" sz="1200" dirty="0" err="1"/>
              <a:t>Rmd</a:t>
            </a:r>
            <a:r>
              <a:rPr lang="en-AU" sz="1200" dirty="0"/>
              <a:t> file; HTML file is tagged with unique version of the Git repository. (3) The results HTML file, as well as any related figure files, are committed to the Git repository.</a:t>
            </a:r>
            <a:endParaRPr lang="en" sz="12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wflow_status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" sz="1200" dirty="0">
                <a:latin typeface="+mj-lt"/>
                <a:ea typeface="Consolas"/>
                <a:cs typeface="Consolas"/>
                <a:sym typeface="Consolas"/>
              </a:rPr>
              <a:t>Gets overview of project status.</a:t>
            </a:r>
          </a:p>
          <a:p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wflow_git_push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" sz="1200" dirty="0">
                <a:latin typeface="+mj-lt"/>
                <a:ea typeface="Consolas"/>
                <a:cs typeface="Consolas"/>
                <a:sym typeface="Consolas"/>
              </a:rPr>
              <a:t>Push to remote Git repository e.g. GitHub, GitLab, Bitbucket.</a:t>
            </a:r>
          </a:p>
          <a:p>
            <a:endParaRPr lang="en" sz="14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" sz="14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" sz="1400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5236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the project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0358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# Install the latest version of the package</a:t>
            </a:r>
            <a:br>
              <a:rPr lang="en" sz="1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install.packages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(“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workflowr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”)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# Load the library</a:t>
            </a:r>
            <a:br>
              <a:rPr lang="en" sz="1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library("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workflowr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# Configure Git (only need to do once per computer)</a:t>
            </a:r>
            <a:br>
              <a:rPr lang="en" sz="1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wflow_git_config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= "Full Name",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user.email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= "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email@domain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# Start a new </a:t>
            </a:r>
            <a:r>
              <a:rPr lang="en" sz="1400" b="1" dirty="0" err="1">
                <a:latin typeface="Consolas"/>
                <a:ea typeface="Consolas"/>
                <a:cs typeface="Consolas"/>
                <a:sym typeface="Consolas"/>
              </a:rPr>
              <a:t>workflowr</a:t>
            </a: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 project</a:t>
            </a:r>
            <a:br>
              <a:rPr lang="en" sz="1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wflow_start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("~/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myproject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") or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wflow_start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("~/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myproject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”, existing=TRUE)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# If using RStudio, open the </a:t>
            </a:r>
            <a:r>
              <a:rPr lang="en" sz="1400" b="1" dirty="0" err="1">
                <a:latin typeface="Consolas"/>
                <a:ea typeface="Consolas"/>
                <a:cs typeface="Consolas"/>
                <a:sym typeface="Consolas"/>
              </a:rPr>
              <a:t>myproject.Rproj</a:t>
            </a:r>
            <a:endParaRPr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2" descr="Click to expand">
            <a:extLst>
              <a:ext uri="{FF2B5EF4-FFF2-40B4-BE49-F238E27FC236}">
                <a16:creationId xmlns:a16="http://schemas.microsoft.com/office/drawing/2014/main" id="{16F5F1BC-16BA-E614-7CC9-CA59A61FF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 r="65502"/>
          <a:stretch/>
        </p:blipFill>
        <p:spPr bwMode="auto">
          <a:xfrm>
            <a:off x="6365829" y="445025"/>
            <a:ext cx="2150490" cy="429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4E9FF-91EB-1330-AD6D-353D16865DE1}"/>
              </a:ext>
            </a:extLst>
          </p:cNvPr>
          <p:cNvSpPr txBox="1"/>
          <p:nvPr/>
        </p:nvSpPr>
        <p:spPr>
          <a:xfrm>
            <a:off x="6633751" y="4632792"/>
            <a:ext cx="2510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600" dirty="0" err="1"/>
              <a:t>Blischak</a:t>
            </a:r>
            <a:r>
              <a:rPr lang="en-AU" sz="600" dirty="0"/>
              <a:t>, John D., Peter </a:t>
            </a:r>
            <a:r>
              <a:rPr lang="en-AU" sz="600" dirty="0" err="1"/>
              <a:t>Carbonetto</a:t>
            </a:r>
            <a:r>
              <a:rPr lang="en-AU" sz="600" dirty="0"/>
              <a:t>, and Matthew Stephens. 2019. “Creating and Sharing Reproducible Research Code the </a:t>
            </a:r>
            <a:r>
              <a:rPr lang="en-AU" sz="600" dirty="0" err="1"/>
              <a:t>Workflowr</a:t>
            </a:r>
            <a:r>
              <a:rPr lang="en-AU" sz="600" dirty="0"/>
              <a:t> Way.” </a:t>
            </a:r>
            <a:r>
              <a:rPr lang="en-AU" sz="600" i="1" dirty="0"/>
              <a:t>F1000Research</a:t>
            </a:r>
            <a:r>
              <a:rPr lang="en-AU" sz="600" dirty="0"/>
              <a:t> 8 (October): 1749. doi:10.12688/f1000research.20843.1.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56FF-9209-5811-C301-44E8FC2B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2A67B-9A07-56D9-6798-014BE49F7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  <a:p>
            <a:r>
              <a:rPr lang="en-US" dirty="0"/>
              <a:t>My scientific programming journey (in broader context)</a:t>
            </a:r>
          </a:p>
          <a:p>
            <a:r>
              <a:rPr lang="en-US" dirty="0"/>
              <a:t>How I used to do things (aka the dark ages)</a:t>
            </a:r>
          </a:p>
          <a:p>
            <a:r>
              <a:rPr lang="en-US" dirty="0"/>
              <a:t>How things improved (aka when I saw the light)</a:t>
            </a:r>
          </a:p>
          <a:p>
            <a:r>
              <a:rPr lang="en-US" dirty="0"/>
              <a:t>Paradigm shift</a:t>
            </a:r>
          </a:p>
          <a:p>
            <a:r>
              <a:rPr lang="en-US" dirty="0"/>
              <a:t>What is </a:t>
            </a:r>
            <a:r>
              <a:rPr lang="en-US" i="1" dirty="0" err="1"/>
              <a:t>workflowr</a:t>
            </a:r>
            <a:r>
              <a:rPr lang="en-US" i="1" dirty="0"/>
              <a:t> </a:t>
            </a:r>
            <a:r>
              <a:rPr lang="en-US" dirty="0"/>
              <a:t>and why do I love it</a:t>
            </a:r>
            <a:r>
              <a:rPr lang="en-US" i="1" dirty="0"/>
              <a:t>?</a:t>
            </a:r>
          </a:p>
          <a:p>
            <a:r>
              <a:rPr lang="en-US" i="1" dirty="0" err="1"/>
              <a:t>workflowr</a:t>
            </a:r>
            <a:r>
              <a:rPr lang="en-US" dirty="0"/>
              <a:t> usage example (with live demo!)</a:t>
            </a:r>
          </a:p>
          <a:p>
            <a:r>
              <a:rPr lang="en-US" dirty="0"/>
              <a:t>Extra tips for enhancing reproducibility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71155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the website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7100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# Build the site</a:t>
            </a:r>
            <a:br>
              <a:rPr lang="en" sz="1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wflow_build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# Customize your site!</a:t>
            </a:r>
            <a:br>
              <a:rPr lang="en" sz="1400" b="1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1. Add new or copy existing R Markdown files to analysis/ (create </a:t>
            </a:r>
            <a:r>
              <a:rPr lang="en" sz="1400" b="1" dirty="0" err="1">
                <a:latin typeface="Consolas"/>
                <a:ea typeface="Consolas"/>
                <a:cs typeface="Consolas"/>
                <a:sym typeface="Consolas"/>
              </a:rPr>
              <a:t>demo.Rmd</a:t>
            </a: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2. Edit the theme and layout in analysis/_</a:t>
            </a:r>
            <a:r>
              <a:rPr lang="en" sz="1400" b="1" dirty="0" err="1">
                <a:latin typeface="Consolas"/>
                <a:ea typeface="Consolas"/>
                <a:cs typeface="Consolas"/>
                <a:sym typeface="Consolas"/>
              </a:rPr>
              <a:t>site.yml</a:t>
            </a:r>
            <a:endParaRPr lang="en" sz="1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3. Edit </a:t>
            </a:r>
            <a:r>
              <a:rPr lang="en" sz="1400" b="1" dirty="0" err="1">
                <a:latin typeface="Consolas"/>
                <a:ea typeface="Consolas"/>
                <a:cs typeface="Consolas"/>
                <a:sym typeface="Consolas"/>
              </a:rPr>
              <a:t>index.Rmd</a:t>
            </a: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 to add links to analysis pages (</a:t>
            </a:r>
            <a:r>
              <a:rPr lang="en" sz="1400" b="1" dirty="0" err="1">
                <a:latin typeface="Consolas"/>
                <a:ea typeface="Consolas"/>
                <a:cs typeface="Consolas"/>
                <a:sym typeface="Consolas"/>
              </a:rPr>
              <a:t>demo.html</a:t>
            </a: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Picture 2" descr="Click to expand">
            <a:extLst>
              <a:ext uri="{FF2B5EF4-FFF2-40B4-BE49-F238E27FC236}">
                <a16:creationId xmlns:a16="http://schemas.microsoft.com/office/drawing/2014/main" id="{F01225A3-144D-2E86-0BE9-1DCB010E8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1"/>
          <a:stretch/>
        </p:blipFill>
        <p:spPr bwMode="auto">
          <a:xfrm>
            <a:off x="5331417" y="686384"/>
            <a:ext cx="3163729" cy="388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599B11-0FF9-E6D5-2825-F0D8CE8ECC46}"/>
              </a:ext>
            </a:extLst>
          </p:cNvPr>
          <p:cNvSpPr txBox="1"/>
          <p:nvPr/>
        </p:nvSpPr>
        <p:spPr>
          <a:xfrm>
            <a:off x="5780391" y="4568875"/>
            <a:ext cx="2776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600" dirty="0" err="1"/>
              <a:t>Blischak</a:t>
            </a:r>
            <a:r>
              <a:rPr lang="en-AU" sz="600" dirty="0"/>
              <a:t>, John D., Peter </a:t>
            </a:r>
            <a:r>
              <a:rPr lang="en-AU" sz="600" dirty="0" err="1"/>
              <a:t>Carbonetto</a:t>
            </a:r>
            <a:r>
              <a:rPr lang="en-AU" sz="600" dirty="0"/>
              <a:t>, and Matthew Stephens. 2019. “Creating and Sharing Reproducible Research Code the </a:t>
            </a:r>
            <a:r>
              <a:rPr lang="en-AU" sz="600" dirty="0" err="1"/>
              <a:t>Workflowr</a:t>
            </a:r>
            <a:r>
              <a:rPr lang="en-AU" sz="600" dirty="0"/>
              <a:t> Way.” </a:t>
            </a:r>
            <a:r>
              <a:rPr lang="en-AU" sz="600" i="1" dirty="0"/>
              <a:t>F1000Research</a:t>
            </a:r>
            <a:r>
              <a:rPr lang="en-AU" sz="600" dirty="0"/>
              <a:t> 8 (October): 1749. doi:10.12688/f1000research.20843.1.</a:t>
            </a:r>
            <a:endParaRPr lang="en-US"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some analysis</a:t>
            </a:r>
            <a:endParaRPr dirty="0"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options(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scipen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=999)  </a:t>
            </a: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# turn-off scientific notation like 1e+48</a:t>
            </a:r>
            <a:br>
              <a:rPr lang="en" sz="12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library(ggplot2)</a:t>
            </a:r>
            <a:br>
              <a:rPr lang="en" sz="12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data("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midwest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", package = "ggplot2")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gg &lt;-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ggplot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midwest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aes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(x=area, y=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poptotal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)) + </a:t>
            </a:r>
            <a:br>
              <a:rPr lang="en" sz="12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geom_point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aes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(col=state, size=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popdensity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)) + </a:t>
            </a:r>
            <a:br>
              <a:rPr lang="en" sz="12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geom_smooth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(method="loess", se=F) + </a:t>
            </a:r>
            <a:br>
              <a:rPr lang="en" sz="12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xlim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(c(0, 0.1)) + </a:t>
            </a:r>
            <a:br>
              <a:rPr lang="en" sz="12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ylim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(c(0, 500000)) + </a:t>
            </a:r>
            <a:br>
              <a:rPr lang="en" sz="12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	labs(subtitle="Area Vs Population", y="Population", x="Area", title="Scatterplot",</a:t>
            </a:r>
            <a:br>
              <a:rPr lang="en" sz="12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		caption = "Source: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midwest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")</a:t>
            </a:r>
            <a:br>
              <a:rPr lang="en" sz="12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gg</a:t>
            </a:r>
            <a:endParaRPr sz="1200" dirty="0">
              <a:solidFill>
                <a:srgbClr val="333333"/>
              </a:solidFill>
              <a:highlight>
                <a:srgbClr val="FAFA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# publish the website</a:t>
            </a:r>
            <a:br>
              <a:rPr lang="en" sz="1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wflow_publish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(“analysis/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demo.Rmd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”, “Added new analysis”)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Publish the website</a:t>
            </a:r>
            <a:endParaRPr dirty="0"/>
          </a:p>
        </p:txBody>
      </p:sp>
      <p:sp>
        <p:nvSpPr>
          <p:cNvPr id="212" name="Google Shape;2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3004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# Preview your changes</a:t>
            </a:r>
            <a:br>
              <a:rPr lang="en" sz="1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wflow_build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/>
                <a:ea typeface="Consolas"/>
                <a:cs typeface="Consolas"/>
                <a:sym typeface="Consolas"/>
              </a:rPr>
              <a:t># Publish the site, i.e. version the source code and HTML results</a:t>
            </a:r>
            <a:br>
              <a:rPr lang="en" sz="14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wflow_publish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("analysis/*", "Start my new project")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2" descr="Click to expand">
            <a:extLst>
              <a:ext uri="{FF2B5EF4-FFF2-40B4-BE49-F238E27FC236}">
                <a16:creationId xmlns:a16="http://schemas.microsoft.com/office/drawing/2014/main" id="{8A5CC8CD-AB48-93D1-D984-8AA60A5B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11" y="731375"/>
            <a:ext cx="3680456" cy="38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1639F6-0B9C-6B96-187C-3533FC7A2C4A}"/>
              </a:ext>
            </a:extLst>
          </p:cNvPr>
          <p:cNvSpPr txBox="1"/>
          <p:nvPr/>
        </p:nvSpPr>
        <p:spPr>
          <a:xfrm>
            <a:off x="4920711" y="4621972"/>
            <a:ext cx="3618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600" dirty="0" err="1"/>
              <a:t>Blischak</a:t>
            </a:r>
            <a:r>
              <a:rPr lang="en-AU" sz="600" dirty="0"/>
              <a:t>, John D., Peter </a:t>
            </a:r>
            <a:r>
              <a:rPr lang="en-AU" sz="600" dirty="0" err="1"/>
              <a:t>Carbonetto</a:t>
            </a:r>
            <a:r>
              <a:rPr lang="en-AU" sz="600" dirty="0"/>
              <a:t>, and Matthew Stephens. 2019. “Creating and Sharing Reproducible Research Code the </a:t>
            </a:r>
            <a:r>
              <a:rPr lang="en-AU" sz="600" dirty="0" err="1"/>
              <a:t>Workflowr</a:t>
            </a:r>
            <a:r>
              <a:rPr lang="en-AU" sz="600" dirty="0"/>
              <a:t> Way.” </a:t>
            </a:r>
            <a:r>
              <a:rPr lang="en-AU" sz="600" i="1" dirty="0"/>
              <a:t>F1000Research</a:t>
            </a:r>
            <a:r>
              <a:rPr lang="en-AU" sz="600" dirty="0"/>
              <a:t> 8 (October): 1749. doi:10.12688/f1000research.20843.1.</a:t>
            </a:r>
            <a:endParaRPr lang="en-US" sz="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 to GitHub</a:t>
            </a:r>
            <a:endParaRPr dirty="0"/>
          </a:p>
        </p:txBody>
      </p:sp>
      <p:sp>
        <p:nvSpPr>
          <p:cNvPr id="212" name="Google Shape;212;p2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1503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Consolas"/>
                <a:ea typeface="Consolas"/>
                <a:cs typeface="Consolas"/>
                <a:sym typeface="Consolas"/>
              </a:rPr>
              <a:t># Deploy to GitHub</a:t>
            </a:r>
            <a:br>
              <a:rPr lang="en" sz="12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AU" sz="1200" dirty="0" err="1">
                <a:latin typeface="Consolas"/>
                <a:ea typeface="Consolas"/>
                <a:cs typeface="Consolas"/>
                <a:sym typeface="Consolas"/>
              </a:rPr>
              <a:t>wflow_use_github</a:t>
            </a:r>
            <a:r>
              <a:rPr lang="en-AU" sz="1200" dirty="0"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-AU" sz="1200" dirty="0" err="1">
                <a:latin typeface="Consolas"/>
                <a:ea typeface="Consolas"/>
                <a:cs typeface="Consolas"/>
                <a:sym typeface="Consolas"/>
              </a:rPr>
              <a:t>JovMaksimovic</a:t>
            </a:r>
            <a:r>
              <a:rPr lang="en-AU" sz="1200" dirty="0">
                <a:latin typeface="Consolas"/>
                <a:ea typeface="Consolas"/>
                <a:cs typeface="Consolas"/>
                <a:sym typeface="Consolas"/>
              </a:rPr>
              <a:t>")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AU" sz="1200" b="1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# Two options available: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1. Have </a:t>
            </a:r>
            <a:r>
              <a:rPr lang="en-AU" sz="1200" b="1" dirty="0" err="1">
                <a:latin typeface="Consolas"/>
                <a:ea typeface="Consolas"/>
                <a:cs typeface="Consolas"/>
                <a:sym typeface="Consolas"/>
              </a:rPr>
              <a:t>workflowr</a:t>
            </a: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 attempt to automatically create the repository "</a:t>
            </a:r>
            <a:r>
              <a:rPr lang="en-AU" sz="1200" b="1" dirty="0" err="1">
                <a:latin typeface="Consolas"/>
                <a:ea typeface="Consolas"/>
                <a:cs typeface="Consolas"/>
                <a:sym typeface="Consolas"/>
              </a:rPr>
              <a:t>myproject</a:t>
            </a: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" on GitHub. This requires logging into GitHub and enabling the </a:t>
            </a:r>
            <a:r>
              <a:rPr lang="en-AU" sz="1200" b="1" dirty="0" err="1">
                <a:latin typeface="Consolas"/>
                <a:ea typeface="Consolas"/>
                <a:cs typeface="Consolas"/>
                <a:sym typeface="Consolas"/>
              </a:rPr>
              <a:t>workflowr</a:t>
            </a: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AU" sz="1200" b="1" dirty="0" err="1">
                <a:latin typeface="Consolas"/>
                <a:ea typeface="Consolas"/>
                <a:cs typeface="Consolas"/>
                <a:sym typeface="Consolas"/>
              </a:rPr>
              <a:t>oauth</a:t>
            </a: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-app access to the account "</a:t>
            </a:r>
            <a:r>
              <a:rPr lang="en-AU" sz="1200" b="1" dirty="0" err="1">
                <a:latin typeface="Consolas"/>
                <a:ea typeface="Consolas"/>
                <a:cs typeface="Consolas"/>
                <a:sym typeface="Consolas"/>
              </a:rPr>
              <a:t>JovMaksimovic</a:t>
            </a: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".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2. Create the repository "</a:t>
            </a:r>
            <a:r>
              <a:rPr lang="en-AU" sz="1200" b="1" dirty="0" err="1">
                <a:latin typeface="Consolas"/>
                <a:ea typeface="Consolas"/>
                <a:cs typeface="Consolas"/>
                <a:sym typeface="Consolas"/>
              </a:rPr>
              <a:t>myproject</a:t>
            </a: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" yourself by going to https://</a:t>
            </a:r>
            <a:r>
              <a:rPr lang="en-AU" sz="1200" b="1" dirty="0" err="1">
                <a:latin typeface="Consolas"/>
                <a:ea typeface="Consolas"/>
                <a:cs typeface="Consolas"/>
                <a:sym typeface="Consolas"/>
              </a:rPr>
              <a:t>github.com</a:t>
            </a: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/new and entering "</a:t>
            </a:r>
            <a:r>
              <a:rPr lang="en-AU" sz="1200" b="1" dirty="0" err="1">
                <a:latin typeface="Consolas"/>
                <a:ea typeface="Consolas"/>
                <a:cs typeface="Consolas"/>
                <a:sym typeface="Consolas"/>
              </a:rPr>
              <a:t>myproject</a:t>
            </a: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" for the Repository name. This is the default option.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br>
              <a:rPr lang="en-AU" sz="1200" b="1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AU" sz="1200" b="1" dirty="0">
                <a:latin typeface="Consolas"/>
                <a:ea typeface="Consolas"/>
                <a:cs typeface="Consolas"/>
                <a:sym typeface="Consolas"/>
              </a:rPr>
              <a:t># If automatically created, copy code to </a:t>
            </a:r>
            <a:r>
              <a:rPr lang="en-AU" sz="1200" b="1" dirty="0"/>
              <a:t>push an existing repository from the command line into terminal</a:t>
            </a:r>
            <a:br>
              <a:rPr lang="en-AU" sz="1200" b="1" dirty="0"/>
            </a:br>
            <a:r>
              <a:rPr lang="en-AU" sz="1200" dirty="0">
                <a:latin typeface="Consolas" panose="020B0609020204030204" pitchFamily="49" charset="0"/>
                <a:cs typeface="Consolas" panose="020B0609020204030204" pitchFamily="49" charset="0"/>
              </a:rPr>
              <a:t>git remote add origin </a:t>
            </a:r>
            <a:r>
              <a:rPr lang="en-AU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git@github.com:JovMaksimovic</a:t>
            </a:r>
            <a:r>
              <a:rPr lang="en-AU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AU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myproject.git</a:t>
            </a:r>
            <a:r>
              <a:rPr lang="en-AU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AU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sz="1200" dirty="0">
                <a:latin typeface="Consolas" panose="020B0609020204030204" pitchFamily="49" charset="0"/>
                <a:cs typeface="Consolas" panose="020B0609020204030204" pitchFamily="49" charset="0"/>
              </a:rPr>
              <a:t>git branch -M main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AU" sz="1200" dirty="0">
                <a:latin typeface="Consolas" panose="020B0609020204030204" pitchFamily="49" charset="0"/>
                <a:cs typeface="Consolas" panose="020B0609020204030204" pitchFamily="49" charset="0"/>
              </a:rPr>
              <a:t>git push -u origin main</a:t>
            </a:r>
            <a:endParaRPr lang="en-AU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2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200" b="1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20926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Enable GitHub pages and share!</a:t>
            </a:r>
            <a:endParaRPr dirty="0"/>
          </a:p>
        </p:txBody>
      </p:sp>
      <p:sp>
        <p:nvSpPr>
          <p:cNvPr id="224" name="Google Shape;22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AU" dirty="0"/>
              <a:t>Refresh newly created GitHub repo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Go to Settings =&gt; Pages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AU" dirty="0"/>
              <a:t>Under </a:t>
            </a:r>
            <a:r>
              <a:rPr lang="en-AU" b="1" dirty="0"/>
              <a:t>Branch</a:t>
            </a:r>
            <a:r>
              <a:rPr lang="en-AU" dirty="0"/>
              <a:t> heading, from drop down select: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main </a:t>
            </a:r>
            <a:r>
              <a:rPr lang="en-AU" dirty="0">
                <a:latin typeface="+mj-lt"/>
                <a:cs typeface="Consolas" panose="020B0609020204030204" pitchFamily="49" charset="0"/>
              </a:rPr>
              <a:t>branch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docs/ </a:t>
            </a:r>
            <a:r>
              <a:rPr lang="en-AU" dirty="0">
                <a:latin typeface="+mj-lt"/>
                <a:cs typeface="Consolas" panose="020B0609020204030204" pitchFamily="49" charset="0"/>
              </a:rPr>
              <a:t>folder</a:t>
            </a:r>
            <a:endParaRPr dirty="0">
              <a:latin typeface="+mj-lt"/>
              <a:cs typeface="Consolas" panose="020B0609020204030204" pitchFamily="49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Click </a:t>
            </a:r>
            <a:r>
              <a:rPr lang="en" b="1" dirty="0"/>
              <a:t>Save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Periodically refresh page until the site goes live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Click on</a:t>
            </a:r>
            <a:r>
              <a:rPr lang="en" b="1" dirty="0"/>
              <a:t> Visit Site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Explore and share your brand new analysis website!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IRL example: </a:t>
            </a:r>
            <a:r>
              <a:rPr lang="en-AU" dirty="0">
                <a:hlinkClick r:id="rId3"/>
              </a:rPr>
              <a:t>https://oshlacklab.com/paed-cf-cite-seq/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05ED-3644-F8CE-A3FB-A0ACD2B0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tips for enhancing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2408817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/>
              <a:t>here</a:t>
            </a:r>
            <a:r>
              <a:rPr lang="en" dirty="0"/>
              <a:t> package: a better path</a:t>
            </a:r>
            <a:endParaRPr dirty="0"/>
          </a:p>
        </p:txBody>
      </p:sp>
      <p:sp>
        <p:nvSpPr>
          <p:cNvPr id="230" name="Google Shape;2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the </a:t>
            </a:r>
            <a:r>
              <a:rPr lang="en" i="1" dirty="0"/>
              <a:t>here </a:t>
            </a:r>
            <a:r>
              <a:rPr lang="en" dirty="0"/>
              <a:t>R package to ensure that your paths are always correct relative to the location of your </a:t>
            </a:r>
            <a:r>
              <a:rPr lang="en" dirty="0" err="1"/>
              <a:t>Rproj</a:t>
            </a:r>
            <a:r>
              <a:rPr lang="en" dirty="0"/>
              <a:t> file</a:t>
            </a:r>
          </a:p>
          <a:p>
            <a:r>
              <a:rPr lang="en" dirty="0"/>
              <a:t>Using </a:t>
            </a: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here()</a:t>
            </a:r>
            <a:r>
              <a:rPr lang="en" dirty="0"/>
              <a:t> to create file paths ensures that the same code will run both interactively and when building/publishing or knitting your R markdown</a:t>
            </a:r>
            <a:br>
              <a:rPr lang="en" dirty="0"/>
            </a:br>
            <a:endParaRPr lang="en" dirty="0"/>
          </a:p>
          <a:p>
            <a:pPr marL="114300" indent="0">
              <a:buNone/>
            </a:pPr>
            <a:r>
              <a:rPr lang="en-AU" sz="1200" dirty="0" err="1">
                <a:latin typeface="Consolas"/>
                <a:ea typeface="Consolas"/>
                <a:cs typeface="Consolas"/>
                <a:sym typeface="Consolas"/>
              </a:rPr>
              <a:t>install.packages</a:t>
            </a:r>
            <a:r>
              <a:rPr lang="en-AU" sz="1200" dirty="0">
                <a:latin typeface="Consolas"/>
                <a:ea typeface="Consolas"/>
                <a:cs typeface="Consolas"/>
                <a:sym typeface="Consolas"/>
              </a:rPr>
              <a:t>("here")</a:t>
            </a:r>
          </a:p>
          <a:p>
            <a:pPr marL="114300" indent="0">
              <a:buNone/>
            </a:pPr>
            <a:r>
              <a:rPr lang="en-AU" sz="1200" dirty="0">
                <a:latin typeface="Consolas"/>
                <a:ea typeface="Consolas"/>
                <a:cs typeface="Consolas"/>
                <a:sym typeface="Consolas"/>
              </a:rPr>
              <a:t>library("here")</a:t>
            </a:r>
          </a:p>
          <a:p>
            <a:pPr marL="114300" indent="0">
              <a:buNone/>
            </a:pPr>
            <a:r>
              <a:rPr lang="en-AU" sz="1200" dirty="0">
                <a:latin typeface="Consolas"/>
                <a:ea typeface="Consolas"/>
                <a:cs typeface="Consolas"/>
                <a:sym typeface="Consolas"/>
              </a:rPr>
              <a:t>here()</a:t>
            </a:r>
          </a:p>
          <a:p>
            <a:pPr marL="114300" indent="0">
              <a:buNone/>
            </a:pPr>
            <a:r>
              <a:rPr lang="en-AU" sz="1200" dirty="0">
                <a:latin typeface="Consolas"/>
                <a:ea typeface="Consolas"/>
                <a:cs typeface="Consolas"/>
                <a:sym typeface="Consolas"/>
              </a:rPr>
              <a:t>here("data")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C290-6C04-C9A6-7AA4-27F14F01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 your reproducibility with </a:t>
            </a:r>
            <a:r>
              <a:rPr lang="en-US" i="1" dirty="0" err="1"/>
              <a:t>renv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82F2A-D1B3-637C-3E19-C73CF4615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</a:t>
            </a:r>
            <a:r>
              <a:rPr lang="en-AU" i="1" dirty="0" err="1"/>
              <a:t>renv</a:t>
            </a:r>
            <a:r>
              <a:rPr lang="en-AU" dirty="0"/>
              <a:t> package is an effort to bring project-local R dependency management to your projects </a:t>
            </a:r>
          </a:p>
          <a:p>
            <a:r>
              <a:rPr lang="en-AU" i="1" dirty="0" err="1"/>
              <a:t>renv</a:t>
            </a:r>
            <a:r>
              <a:rPr lang="en-AU" dirty="0"/>
              <a:t> helps manage library paths (and other project-specific state) to help isolate your project’s R dependencies</a:t>
            </a:r>
          </a:p>
          <a:p>
            <a:r>
              <a:rPr lang="en-AU" dirty="0"/>
              <a:t>Existing tools you’ve used for managing R packages e.g. 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install.packages()</a:t>
            </a:r>
            <a:r>
              <a:rPr lang="en-AU" dirty="0"/>
              <a:t>,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remove.packages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AU" dirty="0"/>
              <a:t>, should work as before</a:t>
            </a:r>
          </a:p>
          <a:p>
            <a:r>
              <a:rPr lang="en-AU" dirty="0"/>
              <a:t>Easy to incorporate </a:t>
            </a:r>
            <a:r>
              <a:rPr lang="en-AU" i="1" dirty="0" err="1"/>
              <a:t>renv</a:t>
            </a:r>
            <a:r>
              <a:rPr lang="en-AU" dirty="0"/>
              <a:t> into your existing </a:t>
            </a:r>
            <a:r>
              <a:rPr lang="en-AU" dirty="0" err="1"/>
              <a:t>workflowr</a:t>
            </a:r>
            <a:r>
              <a:rPr lang="en-AU" dirty="0"/>
              <a:t>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8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04C4-381F-F00C-AB82-E8FCF46F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renv</a:t>
            </a:r>
            <a:r>
              <a:rPr lang="en-US" dirty="0"/>
              <a:t>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03B63-CFCA-BCE4-FBF9-C6B7CDEB3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1600" dirty="0"/>
              <a:t>The general workflow when working with </a:t>
            </a:r>
            <a:r>
              <a:rPr lang="en-AU" sz="1600" i="1" dirty="0" err="1"/>
              <a:t>renv</a:t>
            </a:r>
            <a:r>
              <a:rPr lang="en-AU" sz="1600" dirty="0"/>
              <a:t> is:</a:t>
            </a:r>
          </a:p>
          <a:p>
            <a:pPr>
              <a:buFont typeface="+mj-lt"/>
              <a:buAutoNum type="arabicPeriod"/>
            </a:pPr>
            <a:r>
              <a:rPr lang="en-AU" sz="1600" dirty="0">
                <a:effectLst/>
              </a:rPr>
              <a:t>Call </a:t>
            </a:r>
            <a:r>
              <a:rPr lang="en-A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renv::init()</a:t>
            </a:r>
            <a:r>
              <a:rPr lang="en-AU" sz="1600" dirty="0">
                <a:effectLst/>
              </a:rPr>
              <a:t> to initialize a new project-local environment with a private R library</a:t>
            </a:r>
          </a:p>
          <a:p>
            <a:pPr>
              <a:buFont typeface="+mj-lt"/>
              <a:buAutoNum type="arabicPeriod"/>
            </a:pPr>
            <a:r>
              <a:rPr lang="en-AU" sz="1600" dirty="0">
                <a:effectLst/>
              </a:rPr>
              <a:t>Work in the project as normal, installing and removing new R packages as they are needed in the project</a:t>
            </a:r>
          </a:p>
          <a:p>
            <a:pPr>
              <a:buFont typeface="+mj-lt"/>
              <a:buAutoNum type="arabicPeriod"/>
            </a:pPr>
            <a:r>
              <a:rPr lang="en-AU" sz="1600" dirty="0">
                <a:effectLst/>
              </a:rPr>
              <a:t>Call </a:t>
            </a:r>
            <a:r>
              <a:rPr lang="en-A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renv::snapshot()</a:t>
            </a:r>
            <a:r>
              <a:rPr lang="en-AU" sz="1600" dirty="0">
                <a:effectLst/>
              </a:rPr>
              <a:t> to save the state of the project library to the </a:t>
            </a:r>
            <a:r>
              <a:rPr lang="en-AU" sz="1600" dirty="0" err="1">
                <a:effectLst/>
              </a:rPr>
              <a:t>lockfile</a:t>
            </a:r>
            <a:r>
              <a:rPr lang="en-AU" sz="1600" dirty="0">
                <a:effectLst/>
              </a:rPr>
              <a:t> (called </a:t>
            </a:r>
            <a:r>
              <a:rPr lang="en-AU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renv.lock</a:t>
            </a:r>
            <a:r>
              <a:rPr lang="en-AU" sz="1600" dirty="0">
                <a:effectLst/>
              </a:rPr>
              <a:t>)</a:t>
            </a:r>
            <a:endParaRPr lang="en-AU" sz="1200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AU" sz="1600" dirty="0">
                <a:effectLst/>
              </a:rPr>
              <a:t>Continue working on your project, installing and updating R packages as needed</a:t>
            </a:r>
          </a:p>
          <a:p>
            <a:pPr>
              <a:buFont typeface="+mj-lt"/>
              <a:buAutoNum type="arabicPeriod"/>
            </a:pPr>
            <a:r>
              <a:rPr lang="en-AU" sz="1600" dirty="0">
                <a:effectLst/>
              </a:rPr>
              <a:t>Call </a:t>
            </a:r>
            <a:r>
              <a:rPr lang="en-A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renv::snapshot() </a:t>
            </a:r>
            <a:r>
              <a:rPr lang="en-AU" sz="1600" dirty="0">
                <a:effectLst/>
              </a:rPr>
              <a:t>again to save the state of your project, or </a:t>
            </a:r>
            <a:r>
              <a:rPr lang="en-AU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renv</a:t>
            </a:r>
            <a:r>
              <a:rPr lang="en-A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::restore() </a:t>
            </a:r>
            <a:r>
              <a:rPr lang="en-AU" sz="1600" dirty="0">
                <a:effectLst/>
              </a:rPr>
              <a:t>to revert to the previous state as encoded in the </a:t>
            </a:r>
            <a:r>
              <a:rPr lang="en-AU" sz="1600" dirty="0" err="1">
                <a:effectLst/>
              </a:rPr>
              <a:t>lockfile</a:t>
            </a:r>
            <a:r>
              <a:rPr lang="en-AU" sz="1600" dirty="0">
                <a:effectLst/>
              </a:rPr>
              <a:t> in case of problems</a:t>
            </a:r>
          </a:p>
          <a:p>
            <a:pPr>
              <a:buFont typeface="+mj-lt"/>
              <a:buAutoNum type="arabicPeriod"/>
            </a:pPr>
            <a:r>
              <a:rPr lang="en-AU" sz="1600" dirty="0"/>
              <a:t>Track </a:t>
            </a:r>
            <a:r>
              <a:rPr lang="en-AU" sz="1600" dirty="0" err="1"/>
              <a:t>lockfile</a:t>
            </a:r>
            <a:r>
              <a:rPr lang="en-AU" sz="1600" dirty="0"/>
              <a:t> with Git and sync with GitHub. Others can then use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renv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::restore(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lockfile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= “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renv.lock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  <a:r>
              <a:rPr lang="en-AU" sz="1600" dirty="0"/>
              <a:t> to install exact package versions needed to reproduce your analysis</a:t>
            </a:r>
            <a:endParaRPr lang="en-AU" sz="1600" dirty="0">
              <a:effectLst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9596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42D4-635C-0DA4-97AC-523EDF50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E784A-E02C-9B53-90AE-DC68E6F49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r>
              <a:rPr lang="en-US" i="1" dirty="0" err="1"/>
              <a:t>workflowr</a:t>
            </a:r>
            <a:r>
              <a:rPr lang="en-US" dirty="0"/>
              <a:t> is an R package that helps you to easily create, organize and share your research whilst maintaining reproducibility</a:t>
            </a:r>
          </a:p>
          <a:p>
            <a:pPr>
              <a:spcAft>
                <a:spcPts val="400"/>
              </a:spcAft>
            </a:pPr>
            <a:r>
              <a:rPr lang="en-US" dirty="0"/>
              <a:t>It is easy to use and incorporate into your data analysis</a:t>
            </a:r>
          </a:p>
          <a:p>
            <a:pPr>
              <a:spcAft>
                <a:spcPts val="400"/>
              </a:spcAft>
            </a:pPr>
            <a:r>
              <a:rPr lang="en-US" dirty="0"/>
              <a:t>Results easily explored and shared as an analysis website</a:t>
            </a:r>
          </a:p>
          <a:p>
            <a:pPr>
              <a:spcAft>
                <a:spcPts val="400"/>
              </a:spcAft>
            </a:pPr>
            <a:r>
              <a:rPr lang="en-US" dirty="0"/>
              <a:t>Some extra tools that I use:</a:t>
            </a:r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The </a:t>
            </a:r>
            <a:r>
              <a:rPr lang="en-US" i="1" dirty="0"/>
              <a:t>here</a:t>
            </a:r>
            <a:r>
              <a:rPr lang="en-US" dirty="0"/>
              <a:t> package ensures that your code can be executed both interactively and when knitting the R markdown by creating the correct absolute paths</a:t>
            </a:r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The </a:t>
            </a:r>
            <a:r>
              <a:rPr lang="en-US" i="1" dirty="0" err="1"/>
              <a:t>renv</a:t>
            </a:r>
            <a:r>
              <a:rPr lang="en-US" dirty="0"/>
              <a:t> package helps track installed package dependencies and versions to facilitate package management and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13653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6"/>
          <p:cNvGrpSpPr/>
          <p:nvPr/>
        </p:nvGrpSpPr>
        <p:grpSpPr>
          <a:xfrm>
            <a:off x="3827682" y="37713"/>
            <a:ext cx="3497972" cy="2093358"/>
            <a:chOff x="5713236" y="41953"/>
            <a:chExt cx="3497972" cy="2791144"/>
          </a:xfrm>
        </p:grpSpPr>
        <p:pic>
          <p:nvPicPr>
            <p:cNvPr id="154" name="Google Shape;154;p16" descr="Image result for baby kid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13236" y="684153"/>
              <a:ext cx="1896110" cy="2148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6"/>
            <p:cNvSpPr txBox="1"/>
            <p:nvPr/>
          </p:nvSpPr>
          <p:spPr>
            <a:xfrm>
              <a:off x="6941408" y="41953"/>
              <a:ext cx="22698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 mostly work on human development &amp; disease…</a:t>
              </a:r>
              <a:endParaRPr dirty="0"/>
            </a:p>
          </p:txBody>
        </p:sp>
      </p:grpSp>
      <p:grpSp>
        <p:nvGrpSpPr>
          <p:cNvPr id="164" name="Google Shape;164;p16"/>
          <p:cNvGrpSpPr/>
          <p:nvPr/>
        </p:nvGrpSpPr>
        <p:grpSpPr>
          <a:xfrm>
            <a:off x="6463761" y="2491907"/>
            <a:ext cx="2486174" cy="2534409"/>
            <a:chOff x="190842" y="3457013"/>
            <a:chExt cx="2486174" cy="3379212"/>
          </a:xfrm>
        </p:grpSpPr>
        <p:pic>
          <p:nvPicPr>
            <p:cNvPr id="165" name="Google Shape;165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5216" y="3457013"/>
              <a:ext cx="2077352" cy="2442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16"/>
            <p:cNvSpPr txBox="1"/>
            <p:nvPr/>
          </p:nvSpPr>
          <p:spPr>
            <a:xfrm>
              <a:off x="190842" y="5974505"/>
              <a:ext cx="2251800" cy="861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 have </a:t>
              </a:r>
              <a:r>
                <a:rPr lang="en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analysed</a:t>
              </a:r>
              <a:r>
                <a:rPr lang="en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 lot of  epigenetic data…</a:t>
              </a:r>
              <a:endParaRPr dirty="0"/>
            </a:p>
          </p:txBody>
        </p:sp>
        <p:sp>
          <p:nvSpPr>
            <p:cNvPr id="167" name="Google Shape;167;p16"/>
            <p:cNvSpPr txBox="1"/>
            <p:nvPr/>
          </p:nvSpPr>
          <p:spPr>
            <a:xfrm>
              <a:off x="425216" y="4757001"/>
              <a:ext cx="2251800" cy="1107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ChIPseq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ATACseq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BSseq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Microarrays</a:t>
              </a:r>
              <a:endParaRPr sz="1100" dirty="0"/>
            </a:p>
          </p:txBody>
        </p:sp>
      </p:grpSp>
      <p:grpSp>
        <p:nvGrpSpPr>
          <p:cNvPr id="168" name="Google Shape;168;p16"/>
          <p:cNvGrpSpPr/>
          <p:nvPr/>
        </p:nvGrpSpPr>
        <p:grpSpPr>
          <a:xfrm>
            <a:off x="6249025" y="881481"/>
            <a:ext cx="2749513" cy="1309584"/>
            <a:chOff x="6351241" y="2465223"/>
            <a:chExt cx="2749513" cy="1746113"/>
          </a:xfrm>
        </p:grpSpPr>
        <p:pic>
          <p:nvPicPr>
            <p:cNvPr id="169" name="Google Shape;169;p16" descr="Image result for lab mic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51241" y="2671804"/>
              <a:ext cx="1949135" cy="1539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6"/>
            <p:cNvSpPr txBox="1"/>
            <p:nvPr/>
          </p:nvSpPr>
          <p:spPr>
            <a:xfrm>
              <a:off x="7139054" y="2465223"/>
              <a:ext cx="19617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…sometimes using data from mice or other models</a:t>
              </a:r>
              <a:endParaRPr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94F3A37-B14C-2308-52EA-CDD94C21A08F}"/>
              </a:ext>
            </a:extLst>
          </p:cNvPr>
          <p:cNvGrpSpPr/>
          <p:nvPr/>
        </p:nvGrpSpPr>
        <p:grpSpPr>
          <a:xfrm>
            <a:off x="1012" y="149240"/>
            <a:ext cx="3396438" cy="1781120"/>
            <a:chOff x="124942" y="174657"/>
            <a:chExt cx="3396438" cy="1781120"/>
          </a:xfrm>
        </p:grpSpPr>
        <p:grpSp>
          <p:nvGrpSpPr>
            <p:cNvPr id="172" name="Google Shape;172;p16"/>
            <p:cNvGrpSpPr/>
            <p:nvPr/>
          </p:nvGrpSpPr>
          <p:grpSpPr>
            <a:xfrm>
              <a:off x="1795521" y="174657"/>
              <a:ext cx="1725859" cy="1781120"/>
              <a:chOff x="3365030" y="1696044"/>
              <a:chExt cx="2301145" cy="2374826"/>
            </a:xfrm>
          </p:grpSpPr>
          <p:pic>
            <p:nvPicPr>
              <p:cNvPr id="173" name="Google Shape;173;p16" descr="A large white building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65030" y="2427085"/>
                <a:ext cx="2301145" cy="16437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Google Shape;174;p1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95235" y="1696044"/>
                <a:ext cx="2080112" cy="6301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5" name="Google Shape;175;p16"/>
            <p:cNvSpPr txBox="1"/>
            <p:nvPr/>
          </p:nvSpPr>
          <p:spPr>
            <a:xfrm>
              <a:off x="124942" y="467710"/>
              <a:ext cx="1725859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 am a computational biologist at Peter Mac</a:t>
              </a:r>
              <a:endParaRPr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9E17AF-DD1F-3E10-B27B-AB23624D6EF1}"/>
              </a:ext>
            </a:extLst>
          </p:cNvPr>
          <p:cNvGrpSpPr/>
          <p:nvPr/>
        </p:nvGrpSpPr>
        <p:grpSpPr>
          <a:xfrm>
            <a:off x="0" y="2033009"/>
            <a:ext cx="3770072" cy="1711707"/>
            <a:chOff x="1884545" y="573247"/>
            <a:chExt cx="3770072" cy="1711707"/>
          </a:xfrm>
        </p:grpSpPr>
        <p:pic>
          <p:nvPicPr>
            <p:cNvPr id="4098" name="Picture 2" descr="Single-Cell RNA-Seq Visualization with t-SNE - NCI">
              <a:extLst>
                <a:ext uri="{FF2B5EF4-FFF2-40B4-BE49-F238E27FC236}">
                  <a16:creationId xmlns:a16="http://schemas.microsoft.com/office/drawing/2014/main" id="{BEF60E17-5E30-482A-851E-37AD2E197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971" y="909780"/>
              <a:ext cx="2767646" cy="1375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66;p16">
              <a:extLst>
                <a:ext uri="{FF2B5EF4-FFF2-40B4-BE49-F238E27FC236}">
                  <a16:creationId xmlns:a16="http://schemas.microsoft.com/office/drawing/2014/main" id="{A60701EA-FB1D-EE82-07AF-0B0171EBE08F}"/>
                </a:ext>
              </a:extLst>
            </p:cNvPr>
            <p:cNvSpPr txBox="1"/>
            <p:nvPr/>
          </p:nvSpPr>
          <p:spPr>
            <a:xfrm>
              <a:off x="1884545" y="573247"/>
              <a:ext cx="1608573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 now primarily work on single-cell </a:t>
              </a:r>
              <a:r>
                <a:rPr lang="en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RNAseq</a:t>
              </a:r>
              <a:r>
                <a:rPr lang="en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data…</a:t>
              </a:r>
              <a:endParaRPr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FDE69E-764C-2B04-8A9B-3D0759293AEC}"/>
              </a:ext>
            </a:extLst>
          </p:cNvPr>
          <p:cNvGrpSpPr/>
          <p:nvPr/>
        </p:nvGrpSpPr>
        <p:grpSpPr>
          <a:xfrm>
            <a:off x="56831" y="3882376"/>
            <a:ext cx="4851011" cy="1206326"/>
            <a:chOff x="56831" y="3882376"/>
            <a:chExt cx="4851011" cy="1206326"/>
          </a:xfrm>
        </p:grpSpPr>
        <p:sp>
          <p:nvSpPr>
            <p:cNvPr id="158" name="Google Shape;158;p16"/>
            <p:cNvSpPr txBox="1"/>
            <p:nvPr/>
          </p:nvSpPr>
          <p:spPr>
            <a:xfrm>
              <a:off x="56831" y="4086578"/>
              <a:ext cx="2879171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 am co-author of an R Bioconductor package for methylation array analysis</a:t>
              </a:r>
              <a:endParaRPr dirty="0"/>
            </a:p>
          </p:txBody>
        </p:sp>
        <p:pic>
          <p:nvPicPr>
            <p:cNvPr id="4100" name="Picture 4" descr="BiocStickers from Shians - GithubHelp">
              <a:extLst>
                <a:ext uri="{FF2B5EF4-FFF2-40B4-BE49-F238E27FC236}">
                  <a16:creationId xmlns:a16="http://schemas.microsoft.com/office/drawing/2014/main" id="{96E65667-81AF-BBAB-7D90-AE18CC450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569" y="3882376"/>
              <a:ext cx="1029845" cy="1206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Welcome | Bioconductor Packages: Development, Maintenance, and Peer Review">
              <a:extLst>
                <a:ext uri="{FF2B5EF4-FFF2-40B4-BE49-F238E27FC236}">
                  <a16:creationId xmlns:a16="http://schemas.microsoft.com/office/drawing/2014/main" id="{A5ABC07C-D51A-F05E-1B3D-2D19F35AF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3563" y="3909660"/>
              <a:ext cx="994279" cy="1151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0" name="Google Shape;160;p16"/>
          <p:cNvGrpSpPr/>
          <p:nvPr/>
        </p:nvGrpSpPr>
        <p:grpSpPr>
          <a:xfrm>
            <a:off x="3668659" y="2310589"/>
            <a:ext cx="3368179" cy="2041133"/>
            <a:chOff x="5524587" y="4905520"/>
            <a:chExt cx="3368179" cy="2721511"/>
          </a:xfrm>
        </p:grpSpPr>
        <p:pic>
          <p:nvPicPr>
            <p:cNvPr id="161" name="Google Shape;161;p16" descr="http://www.kurzweilai.net/images/Gene-expression-heatmap.jp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683610" y="4905520"/>
              <a:ext cx="2554208" cy="1839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6"/>
            <p:cNvSpPr txBox="1"/>
            <p:nvPr/>
          </p:nvSpPr>
          <p:spPr>
            <a:xfrm>
              <a:off x="6640966" y="6765131"/>
              <a:ext cx="22518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…and a lot of gene expression data</a:t>
              </a:r>
              <a:endParaRPr dirty="0"/>
            </a:p>
          </p:txBody>
        </p:sp>
        <p:sp>
          <p:nvSpPr>
            <p:cNvPr id="163" name="Google Shape;163;p16"/>
            <p:cNvSpPr txBox="1"/>
            <p:nvPr/>
          </p:nvSpPr>
          <p:spPr>
            <a:xfrm>
              <a:off x="5524587" y="6230457"/>
              <a:ext cx="2251800" cy="615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lang="en-AU" sz="120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r>
                <a:rPr lang="en" sz="120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lk</a:t>
              </a:r>
              <a:r>
                <a:rPr lang="en" sz="120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20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RNAseq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Microarrays</a:t>
              </a:r>
              <a:endParaRPr sz="11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245" name="Google Shape;245;p27"/>
          <p:cNvSpPr txBox="1">
            <a:spLocks noGrp="1"/>
          </p:cNvSpPr>
          <p:nvPr>
            <p:ph type="body" idx="1"/>
          </p:nvPr>
        </p:nvSpPr>
        <p:spPr>
          <a:xfrm>
            <a:off x="218284" y="1160225"/>
            <a:ext cx="52909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200" i="1" dirty="0" err="1"/>
              <a:t>workflowr</a:t>
            </a:r>
            <a:br>
              <a:rPr lang="en-AU" sz="1200" dirty="0"/>
            </a:br>
            <a:r>
              <a:rPr lang="en-AU" sz="1200" dirty="0"/>
              <a:t>CRAN: </a:t>
            </a:r>
            <a:r>
              <a:rPr lang="en-AU" sz="1200" u="sng" dirty="0">
                <a:solidFill>
                  <a:schemeClr val="hlink"/>
                </a:solidFill>
                <a:hlinkClick r:id="rId3"/>
              </a:rPr>
              <a:t>https://cloud.r-project.org/web/packages/workflowr/index.html</a:t>
            </a:r>
            <a:endParaRPr lang="en-AU" sz="1200" dirty="0"/>
          </a:p>
          <a:p>
            <a:pPr marL="139700" indent="0">
              <a:buNone/>
            </a:pPr>
            <a:r>
              <a:rPr lang="en-US" sz="1200" dirty="0"/>
              <a:t>Paper: </a:t>
            </a:r>
            <a:r>
              <a:rPr lang="en-US" sz="1200" dirty="0">
                <a:hlinkClick r:id="rId4"/>
              </a:rPr>
              <a:t>https://f1000research.com/articles/8-1749</a:t>
            </a:r>
            <a:endParaRPr lang="en-US" sz="1200" dirty="0"/>
          </a:p>
          <a:p>
            <a:pPr marL="139700" indent="0">
              <a:buNone/>
            </a:pPr>
            <a:r>
              <a:rPr lang="en-US" sz="1200" dirty="0"/>
              <a:t>GitHub: </a:t>
            </a:r>
            <a:r>
              <a:rPr lang="en-US" sz="1200" dirty="0">
                <a:hlinkClick r:id="rId5"/>
              </a:rPr>
              <a:t>https://github.com/workflowr/workflowr</a:t>
            </a:r>
            <a:endParaRPr lang="en-US" sz="1200" dirty="0"/>
          </a:p>
          <a:p>
            <a:pPr marL="139700" indent="0">
              <a:buNone/>
            </a:pPr>
            <a:r>
              <a:rPr lang="en-US" sz="1200" dirty="0"/>
              <a:t>Docs: </a:t>
            </a:r>
            <a:r>
              <a:rPr lang="en-US" sz="1200" dirty="0">
                <a:hlinkClick r:id="rId6"/>
              </a:rPr>
              <a:t>https://workflowr.github.io/workflowr/</a:t>
            </a:r>
            <a:endParaRPr lang="en-US" sz="1200" dirty="0"/>
          </a:p>
          <a:p>
            <a:pPr marL="139700" indent="0">
              <a:buNone/>
            </a:pPr>
            <a:r>
              <a:rPr lang="en-US" sz="1200" dirty="0"/>
              <a:t>Registered projects: </a:t>
            </a:r>
            <a:r>
              <a:rPr lang="en-US" sz="1200" dirty="0">
                <a:hlinkClick r:id="rId7"/>
              </a:rPr>
              <a:t>https://workflowr.io/</a:t>
            </a:r>
            <a:endParaRPr lang="en-US" sz="1200" dirty="0"/>
          </a:p>
          <a:p>
            <a:pPr marL="139700" indent="0">
              <a:buNone/>
            </a:pPr>
            <a:br>
              <a:rPr lang="en-US" sz="1200" dirty="0"/>
            </a:br>
            <a:r>
              <a:rPr lang="en-US" sz="1200" i="1" dirty="0"/>
              <a:t>here</a:t>
            </a:r>
          </a:p>
          <a:p>
            <a:pPr marL="139700" indent="0">
              <a:buNone/>
            </a:pPr>
            <a:r>
              <a:rPr lang="en-US" sz="1200" dirty="0"/>
              <a:t>CRAN: </a:t>
            </a:r>
            <a:r>
              <a:rPr lang="en-US" sz="1200" dirty="0">
                <a:hlinkClick r:id="rId8"/>
              </a:rPr>
              <a:t>https://cran.r-project.org/web/packages/here/index.html</a:t>
            </a:r>
            <a:r>
              <a:rPr lang="en-US" sz="1200" dirty="0"/>
              <a:t> </a:t>
            </a:r>
          </a:p>
          <a:p>
            <a:pPr marL="139700" indent="0">
              <a:buNone/>
            </a:pPr>
            <a:endParaRPr lang="en-US" sz="1200" dirty="0"/>
          </a:p>
          <a:p>
            <a:pPr marL="139700" indent="0">
              <a:buNone/>
            </a:pPr>
            <a:r>
              <a:rPr lang="en-US" sz="1200" i="1" dirty="0" err="1"/>
              <a:t>renv</a:t>
            </a:r>
            <a:endParaRPr lang="en-US" sz="1200" i="1" dirty="0"/>
          </a:p>
          <a:p>
            <a:pPr marL="139700" indent="0">
              <a:buNone/>
            </a:pPr>
            <a:r>
              <a:rPr lang="en-US" sz="1200" dirty="0"/>
              <a:t>CRAN: </a:t>
            </a:r>
            <a:r>
              <a:rPr lang="en-US" sz="1200" dirty="0">
                <a:hlinkClick r:id="rId9"/>
              </a:rPr>
              <a:t>https://cran.r-project.org/web/packages/renv/index.html</a:t>
            </a:r>
            <a:r>
              <a:rPr lang="en-US" sz="1200" dirty="0"/>
              <a:t> </a:t>
            </a:r>
          </a:p>
          <a:p>
            <a:pPr marL="139700" indent="0">
              <a:buNone/>
            </a:pPr>
            <a:r>
              <a:rPr lang="en-US" sz="1200" dirty="0"/>
              <a:t>Docs: </a:t>
            </a:r>
            <a:r>
              <a:rPr lang="en-US" sz="1200" dirty="0">
                <a:hlinkClick r:id="rId10"/>
              </a:rPr>
              <a:t>https://rstudio.github.io/renv/articles/renv.html</a:t>
            </a:r>
            <a:r>
              <a:rPr lang="en-US" sz="1200" dirty="0"/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B498A-7164-F131-54F2-9D0D1DF3B41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8897" y="3083200"/>
            <a:ext cx="3972371" cy="18156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hlinkClick r:id="rId11"/>
              </a:rPr>
              <a:t>https://github.com/JovMaksimovic</a:t>
            </a:r>
            <a:r>
              <a:rPr lang="en-AU" sz="1200" dirty="0"/>
              <a:t> </a:t>
            </a:r>
            <a:br>
              <a:rPr lang="en-AU" sz="1200" dirty="0"/>
            </a:br>
            <a:r>
              <a:rPr lang="en-AU" sz="1200" dirty="0">
                <a:solidFill>
                  <a:srgbClr val="55ACEE"/>
                </a:solidFill>
              </a:rPr>
              <a:t>@</a:t>
            </a:r>
            <a:r>
              <a:rPr lang="en-AU" sz="1200" dirty="0" err="1">
                <a:solidFill>
                  <a:srgbClr val="55ACEE"/>
                </a:solidFill>
              </a:rPr>
              <a:t>JovMaksimovic</a:t>
            </a:r>
            <a:br>
              <a:rPr lang="en-AU" sz="1200" dirty="0">
                <a:solidFill>
                  <a:srgbClr val="55ACEE"/>
                </a:solidFill>
              </a:rPr>
            </a:b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bg2"/>
                </a:solidFill>
              </a:rPr>
              <a:t>My </a:t>
            </a:r>
            <a:r>
              <a:rPr lang="en-AU" sz="1200" i="1" dirty="0" err="1">
                <a:solidFill>
                  <a:schemeClr val="bg2"/>
                </a:solidFill>
              </a:rPr>
              <a:t>workflowr</a:t>
            </a:r>
            <a:r>
              <a:rPr lang="en-AU" sz="1200" dirty="0">
                <a:solidFill>
                  <a:schemeClr val="bg2"/>
                </a:solidFill>
              </a:rPr>
              <a:t> project repositories: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12"/>
              </a:rPr>
              <a:t>https://github.com/Oshlack/paed-cf-cite-seq</a:t>
            </a:r>
            <a:endParaRPr lang="en-US" sz="1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13"/>
              </a:rPr>
              <a:t>https://github.com/Oshlack/methyl-geneset-testing</a:t>
            </a:r>
            <a:endParaRPr lang="en-US" sz="1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14"/>
              </a:rPr>
              <a:t>https://github.com/JovMaksimovic/amnio-cell-free-RNA</a:t>
            </a:r>
            <a:endParaRPr lang="en-US" sz="1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15"/>
              </a:rPr>
              <a:t>https://github.com/JovMaksimovic/paed-BAL-meth-ref</a:t>
            </a:r>
            <a:endParaRPr lang="en-US" sz="1200" dirty="0"/>
          </a:p>
          <a:p>
            <a:pPr algn="r"/>
            <a:endParaRPr lang="en-US" sz="1200" dirty="0"/>
          </a:p>
        </p:txBody>
      </p:sp>
      <p:pic>
        <p:nvPicPr>
          <p:cNvPr id="3" name="Picture 4" descr="Twitter Logo transparent PNG - StickPNG">
            <a:extLst>
              <a:ext uri="{FF2B5EF4-FFF2-40B4-BE49-F238E27FC236}">
                <a16:creationId xmlns:a16="http://schemas.microsoft.com/office/drawing/2014/main" id="{4BE6CD72-0278-F948-7B10-961EB054D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674" y="3324115"/>
            <a:ext cx="403227" cy="40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ithub Logo - Free social media icons">
            <a:extLst>
              <a:ext uri="{FF2B5EF4-FFF2-40B4-BE49-F238E27FC236}">
                <a16:creationId xmlns:a16="http://schemas.microsoft.com/office/drawing/2014/main" id="{2C256EE0-7246-F3E7-A628-2D4CE4DD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48" y="3157660"/>
            <a:ext cx="286416" cy="28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eter MacCallum Cancer Centre">
            <a:extLst>
              <a:ext uri="{FF2B5EF4-FFF2-40B4-BE49-F238E27FC236}">
                <a16:creationId xmlns:a16="http://schemas.microsoft.com/office/drawing/2014/main" id="{33BCE443-5B1D-D42B-C75A-32B910FF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88" y="93564"/>
            <a:ext cx="2105324" cy="63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D1D8ED8-03FF-AB4C-CC95-08E42B08F19D}"/>
              </a:ext>
            </a:extLst>
          </p:cNvPr>
          <p:cNvSpPr/>
          <p:nvPr/>
        </p:nvSpPr>
        <p:spPr>
          <a:xfrm>
            <a:off x="4250668" y="683773"/>
            <a:ext cx="4893332" cy="397773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8120C-5F88-273A-E28C-D8AA2CF0F9E2}"/>
              </a:ext>
            </a:extLst>
          </p:cNvPr>
          <p:cNvSpPr/>
          <p:nvPr/>
        </p:nvSpPr>
        <p:spPr>
          <a:xfrm>
            <a:off x="2233284" y="681179"/>
            <a:ext cx="2012691" cy="397773"/>
          </a:xfrm>
          <a:prstGeom prst="rect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5CCB8-59E1-101E-8360-7C1F85B6728E}"/>
              </a:ext>
            </a:extLst>
          </p:cNvPr>
          <p:cNvSpPr/>
          <p:nvPr/>
        </p:nvSpPr>
        <p:spPr>
          <a:xfrm>
            <a:off x="1337544" y="683773"/>
            <a:ext cx="895861" cy="39777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0CB19-F98E-58A7-1605-601C522F2432}"/>
              </a:ext>
            </a:extLst>
          </p:cNvPr>
          <p:cNvSpPr/>
          <p:nvPr/>
        </p:nvSpPr>
        <p:spPr>
          <a:xfrm>
            <a:off x="-22485" y="688855"/>
            <a:ext cx="1365575" cy="397773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Google Shape;63;p15"/>
          <p:cNvCxnSpPr>
            <a:cxnSpLocks/>
          </p:cNvCxnSpPr>
          <p:nvPr/>
        </p:nvCxnSpPr>
        <p:spPr>
          <a:xfrm flipV="1">
            <a:off x="14530" y="3886763"/>
            <a:ext cx="9129470" cy="44423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"/>
            <a:headEnd type="triangle" w="sm" len="sm"/>
            <a:tailEnd type="triangle" w="sm" len="sm"/>
          </a:ln>
        </p:spPr>
      </p:cxnSp>
      <p:cxnSp>
        <p:nvCxnSpPr>
          <p:cNvPr id="64" name="Google Shape;64;p15"/>
          <p:cNvCxnSpPr/>
          <p:nvPr/>
        </p:nvCxnSpPr>
        <p:spPr>
          <a:xfrm>
            <a:off x="970188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15"/>
          <p:cNvCxnSpPr/>
          <p:nvPr/>
        </p:nvCxnSpPr>
        <p:spPr>
          <a:xfrm>
            <a:off x="2631133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15"/>
          <p:cNvCxnSpPr/>
          <p:nvPr/>
        </p:nvCxnSpPr>
        <p:spPr>
          <a:xfrm>
            <a:off x="1385424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15"/>
          <p:cNvCxnSpPr/>
          <p:nvPr/>
        </p:nvCxnSpPr>
        <p:spPr>
          <a:xfrm>
            <a:off x="1800660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68;p15"/>
          <p:cNvCxnSpPr/>
          <p:nvPr/>
        </p:nvCxnSpPr>
        <p:spPr>
          <a:xfrm>
            <a:off x="2215897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" name="Google Shape;69;p15"/>
          <p:cNvCxnSpPr/>
          <p:nvPr/>
        </p:nvCxnSpPr>
        <p:spPr>
          <a:xfrm>
            <a:off x="3046370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15"/>
          <p:cNvCxnSpPr/>
          <p:nvPr/>
        </p:nvCxnSpPr>
        <p:spPr>
          <a:xfrm>
            <a:off x="3461606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15"/>
          <p:cNvCxnSpPr/>
          <p:nvPr/>
        </p:nvCxnSpPr>
        <p:spPr>
          <a:xfrm>
            <a:off x="3876842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4292079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" name="Google Shape;73;p15"/>
          <p:cNvCxnSpPr/>
          <p:nvPr/>
        </p:nvCxnSpPr>
        <p:spPr>
          <a:xfrm>
            <a:off x="59265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" name="Google Shape;74;p15"/>
          <p:cNvCxnSpPr/>
          <p:nvPr/>
        </p:nvCxnSpPr>
        <p:spPr>
          <a:xfrm>
            <a:off x="8399151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/>
          <p:nvPr/>
        </p:nvSpPr>
        <p:spPr>
          <a:xfrm>
            <a:off x="920850" y="3890001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2004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 rot="10800000" flipH="1">
            <a:off x="7445890" y="3646133"/>
            <a:ext cx="1604400" cy="264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77" name="Google Shape;77;p15"/>
          <p:cNvSpPr txBox="1"/>
          <p:nvPr/>
        </p:nvSpPr>
        <p:spPr>
          <a:xfrm>
            <a:off x="1335341" y="3890001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2005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74983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164324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2007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578816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2008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993307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407798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822290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236781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2012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754687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7944839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2021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8340484" y="3874199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2022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 rot="10800000">
            <a:off x="2838775" y="4189050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5"/>
          <p:cNvCxnSpPr>
            <a:cxnSpLocks/>
          </p:cNvCxnSpPr>
          <p:nvPr/>
        </p:nvCxnSpPr>
        <p:spPr>
          <a:xfrm flipV="1">
            <a:off x="5226400" y="4200713"/>
            <a:ext cx="0" cy="51666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scientific programming journey</a:t>
            </a:r>
            <a:endParaRPr/>
          </a:p>
        </p:txBody>
      </p:sp>
      <p:cxnSp>
        <p:nvCxnSpPr>
          <p:cNvPr id="91" name="Google Shape;91;p15"/>
          <p:cNvCxnSpPr/>
          <p:nvPr/>
        </p:nvCxnSpPr>
        <p:spPr>
          <a:xfrm>
            <a:off x="4292079" y="3120410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2" name="Google Shape;92;p15"/>
          <p:cNvGrpSpPr/>
          <p:nvPr/>
        </p:nvGrpSpPr>
        <p:grpSpPr>
          <a:xfrm>
            <a:off x="4160097" y="2177937"/>
            <a:ext cx="1174800" cy="927483"/>
            <a:chOff x="-766806" y="612165"/>
            <a:chExt cx="1174800" cy="927483"/>
          </a:xfrm>
        </p:grpSpPr>
        <p:sp>
          <p:nvSpPr>
            <p:cNvPr id="93" name="Google Shape;93;p15"/>
            <p:cNvSpPr txBox="1"/>
            <p:nvPr/>
          </p:nvSpPr>
          <p:spPr>
            <a:xfrm>
              <a:off x="-766806" y="612165"/>
              <a:ext cx="1174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Century Gothic"/>
                  <a:ea typeface="Century Gothic"/>
                  <a:cs typeface="Century Gothic"/>
                  <a:sym typeface="Century Gothic"/>
                </a:rPr>
                <a:t>Post Doc</a:t>
              </a:r>
              <a:endParaRPr sz="12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latin typeface="Century Gothic"/>
                  <a:ea typeface="Century Gothic"/>
                  <a:cs typeface="Century Gothic"/>
                  <a:sym typeface="Century Gothic"/>
                </a:rPr>
                <a:t>Bioinformatics</a:t>
              </a:r>
              <a:endParaRPr sz="9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94" name="Google Shape;9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30065" y="1068159"/>
              <a:ext cx="882925" cy="47148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5" name="Google Shape;95;p15"/>
          <p:cNvCxnSpPr>
            <a:cxnSpLocks/>
          </p:cNvCxnSpPr>
          <p:nvPr/>
        </p:nvCxnSpPr>
        <p:spPr>
          <a:xfrm>
            <a:off x="2332601" y="3646253"/>
            <a:ext cx="187246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96" name="Google Shape;96;p15"/>
          <p:cNvGrpSpPr/>
          <p:nvPr/>
        </p:nvGrpSpPr>
        <p:grpSpPr>
          <a:xfrm>
            <a:off x="366429" y="1524817"/>
            <a:ext cx="1028400" cy="1954736"/>
            <a:chOff x="13600" y="1047541"/>
            <a:chExt cx="1028400" cy="1954736"/>
          </a:xfrm>
        </p:grpSpPr>
        <p:sp>
          <p:nvSpPr>
            <p:cNvPr id="97" name="Google Shape;97;p15"/>
            <p:cNvSpPr txBox="1"/>
            <p:nvPr/>
          </p:nvSpPr>
          <p:spPr>
            <a:xfrm>
              <a:off x="13600" y="1047541"/>
              <a:ext cx="10284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err="1">
                  <a:latin typeface="Century Gothic"/>
                  <a:ea typeface="Century Gothic"/>
                  <a:cs typeface="Century Gothic"/>
                  <a:sym typeface="Century Gothic"/>
                </a:rPr>
                <a:t>BBinf</a:t>
              </a:r>
              <a:br>
                <a:rPr lang="en" sz="1100" dirty="0"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1100" dirty="0">
                  <a:latin typeface="Century Gothic"/>
                  <a:ea typeface="Century Gothic"/>
                  <a:cs typeface="Century Gothic"/>
                  <a:sym typeface="Century Gothic"/>
                </a:rPr>
                <a:t>BSc</a:t>
              </a:r>
              <a:endParaRPr sz="11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Genetics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Biochemistry</a:t>
              </a:r>
              <a:b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Computer Sci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98" name="Google Shape;98;p15"/>
            <p:cNvCxnSpPr/>
            <p:nvPr/>
          </p:nvCxnSpPr>
          <p:spPr>
            <a:xfrm>
              <a:off x="920324" y="2649477"/>
              <a:ext cx="0" cy="352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99" name="Google Shape;9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1584" y="2081338"/>
              <a:ext cx="482276" cy="4822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3" name="Google Shape;103;p15"/>
          <p:cNvCxnSpPr/>
          <p:nvPr/>
        </p:nvCxnSpPr>
        <p:spPr>
          <a:xfrm>
            <a:off x="2331631" y="3116265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E2A62-16B2-37BE-90FF-260DE44BF4FF}"/>
              </a:ext>
            </a:extLst>
          </p:cNvPr>
          <p:cNvGrpSpPr/>
          <p:nvPr/>
        </p:nvGrpSpPr>
        <p:grpSpPr>
          <a:xfrm>
            <a:off x="2199912" y="2047075"/>
            <a:ext cx="1300800" cy="1011870"/>
            <a:chOff x="2169932" y="1979620"/>
            <a:chExt cx="1300800" cy="1011870"/>
          </a:xfrm>
        </p:grpSpPr>
        <p:sp>
          <p:nvSpPr>
            <p:cNvPr id="102" name="Google Shape;102;p15"/>
            <p:cNvSpPr txBox="1"/>
            <p:nvPr/>
          </p:nvSpPr>
          <p:spPr>
            <a:xfrm>
              <a:off x="2169932" y="1979620"/>
              <a:ext cx="1300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Century Gothic"/>
                  <a:ea typeface="Century Gothic"/>
                  <a:cs typeface="Century Gothic"/>
                  <a:sym typeface="Century Gothic"/>
                </a:rPr>
                <a:t>PhD</a:t>
              </a:r>
              <a:endParaRPr sz="12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latin typeface="Century Gothic"/>
                  <a:ea typeface="Century Gothic"/>
                  <a:cs typeface="Century Gothic"/>
                  <a:sym typeface="Century Gothic"/>
                </a:rPr>
                <a:t>Computational Biology</a:t>
              </a:r>
              <a:endParaRPr sz="9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04" name="Google Shape;10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6333" y="2579290"/>
              <a:ext cx="554507" cy="412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" name="Google Shape;105;p15"/>
          <p:cNvCxnSpPr/>
          <p:nvPr/>
        </p:nvCxnSpPr>
        <p:spPr>
          <a:xfrm>
            <a:off x="47073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15"/>
          <p:cNvCxnSpPr/>
          <p:nvPr/>
        </p:nvCxnSpPr>
        <p:spPr>
          <a:xfrm>
            <a:off x="5122551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15"/>
          <p:cNvCxnSpPr/>
          <p:nvPr/>
        </p:nvCxnSpPr>
        <p:spPr>
          <a:xfrm>
            <a:off x="5537788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" name="Google Shape;108;p15"/>
          <p:cNvSpPr txBox="1"/>
          <p:nvPr/>
        </p:nvSpPr>
        <p:spPr>
          <a:xfrm>
            <a:off x="465127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5065764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2014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5480256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11" name="Google Shape;111;p15"/>
          <p:cNvCxnSpPr/>
          <p:nvPr/>
        </p:nvCxnSpPr>
        <p:spPr>
          <a:xfrm>
            <a:off x="6349479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79839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5"/>
          <p:cNvSpPr txBox="1"/>
          <p:nvPr/>
        </p:nvSpPr>
        <p:spPr>
          <a:xfrm>
            <a:off x="6294181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2017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14" name="Google Shape;114;p15"/>
          <p:cNvCxnSpPr/>
          <p:nvPr/>
        </p:nvCxnSpPr>
        <p:spPr>
          <a:xfrm>
            <a:off x="67647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7179951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7595188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5"/>
          <p:cNvSpPr txBox="1"/>
          <p:nvPr/>
        </p:nvSpPr>
        <p:spPr>
          <a:xfrm>
            <a:off x="670867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2018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7123164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2019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887231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0" name="Google Shape;120;p15"/>
          <p:cNvCxnSpPr>
            <a:cxnSpLocks/>
          </p:cNvCxnSpPr>
          <p:nvPr/>
        </p:nvCxnSpPr>
        <p:spPr>
          <a:xfrm>
            <a:off x="4292079" y="3646253"/>
            <a:ext cx="305299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" name="Google Shape;121;p15"/>
          <p:cNvCxnSpPr>
            <a:cxnSpLocks/>
          </p:cNvCxnSpPr>
          <p:nvPr/>
        </p:nvCxnSpPr>
        <p:spPr>
          <a:xfrm flipV="1">
            <a:off x="1385424" y="3645486"/>
            <a:ext cx="847981" cy="76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2" name="Google Shape;122;p15"/>
          <p:cNvCxnSpPr/>
          <p:nvPr/>
        </p:nvCxnSpPr>
        <p:spPr>
          <a:xfrm>
            <a:off x="7445890" y="3126753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7345069" y="2222152"/>
            <a:ext cx="1252345" cy="872787"/>
            <a:chOff x="6866975" y="1554963"/>
            <a:chExt cx="1252345" cy="872787"/>
          </a:xfrm>
        </p:grpSpPr>
        <p:sp>
          <p:nvSpPr>
            <p:cNvPr id="124" name="Google Shape;124;p15"/>
            <p:cNvSpPr txBox="1"/>
            <p:nvPr/>
          </p:nvSpPr>
          <p:spPr>
            <a:xfrm>
              <a:off x="6866975" y="1554963"/>
              <a:ext cx="1174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latin typeface="Century Gothic"/>
                  <a:ea typeface="Century Gothic"/>
                  <a:cs typeface="Century Gothic"/>
                  <a:sym typeface="Century Gothic"/>
                </a:rPr>
                <a:t>Post Doc</a:t>
              </a:r>
              <a:endParaRPr sz="11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Bioinformatics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25" name="Google Shape;12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54725" y="2074950"/>
              <a:ext cx="1164596" cy="352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6" name="Google Shape;126;p15"/>
          <p:cNvCxnSpPr>
            <a:cxnSpLocks/>
          </p:cNvCxnSpPr>
          <p:nvPr/>
        </p:nvCxnSpPr>
        <p:spPr>
          <a:xfrm flipH="1">
            <a:off x="138885" y="3640901"/>
            <a:ext cx="1150987" cy="655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27" name="Google Shape;127;p15"/>
          <p:cNvSpPr txBox="1"/>
          <p:nvPr/>
        </p:nvSpPr>
        <p:spPr>
          <a:xfrm>
            <a:off x="506375" y="3890001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2003</a:t>
            </a:r>
            <a:endParaRPr sz="7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-22485" y="4687961"/>
            <a:ext cx="19641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50" b="1" dirty="0">
                <a:latin typeface="Century Gothic"/>
                <a:ea typeface="Century Gothic"/>
                <a:cs typeface="Century Gothic"/>
                <a:sym typeface="Century Gothic"/>
              </a:rPr>
              <a:t>R CRAN 1997</a:t>
            </a:r>
            <a:br>
              <a:rPr lang="en-AU" sz="1050" b="1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AU" sz="1050" b="1" dirty="0">
                <a:latin typeface="Century Gothic"/>
                <a:ea typeface="Century Gothic"/>
                <a:cs typeface="Century Gothic"/>
                <a:sym typeface="Century Gothic"/>
              </a:rPr>
              <a:t>Bioconductor 2001</a:t>
            </a:r>
            <a:endParaRPr lang="en-AU" sz="9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2673342" y="4473503"/>
            <a:ext cx="1698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b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Bitbucket 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4688488" y="4678653"/>
            <a:ext cx="1698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Hadley Wickham</a:t>
            </a:r>
            <a:b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Tidy data paper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1543375" y="4189050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5"/>
          <p:cNvSpPr txBox="1"/>
          <p:nvPr/>
        </p:nvSpPr>
        <p:spPr>
          <a:xfrm>
            <a:off x="1383984" y="4466234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" name="Google Shape;13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0740" y="2602740"/>
            <a:ext cx="619426" cy="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1343292" y="2068556"/>
            <a:ext cx="117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entury Gothic"/>
                <a:ea typeface="Century Gothic"/>
                <a:cs typeface="Century Gothic"/>
                <a:sym typeface="Century Gothic"/>
              </a:rPr>
              <a:t>Graduate Program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Bioinformatics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5" name="Google Shape;135;p15"/>
          <p:cNvCxnSpPr/>
          <p:nvPr/>
        </p:nvCxnSpPr>
        <p:spPr>
          <a:xfrm>
            <a:off x="1402104" y="3122355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5"/>
          <p:cNvSpPr txBox="1"/>
          <p:nvPr/>
        </p:nvSpPr>
        <p:spPr>
          <a:xfrm>
            <a:off x="1391857" y="762812"/>
            <a:ext cx="81439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</a:t>
            </a:r>
            <a:r>
              <a:rPr lang="en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Perl, Python, C++</a:t>
            </a:r>
            <a:endParaRPr sz="5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6548450" y="4189959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5"/>
          <p:cNvSpPr txBox="1"/>
          <p:nvPr/>
        </p:nvSpPr>
        <p:spPr>
          <a:xfrm>
            <a:off x="6407131" y="4466234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workflowr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6475" y="1698578"/>
            <a:ext cx="619426" cy="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/>
        </p:nvSpPr>
        <p:spPr>
          <a:xfrm>
            <a:off x="2129027" y="1164394"/>
            <a:ext cx="117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entury Gothic"/>
                <a:ea typeface="Century Gothic"/>
                <a:cs typeface="Century Gothic"/>
                <a:sym typeface="Century Gothic"/>
              </a:rPr>
              <a:t>Research Assistant</a:t>
            </a:r>
            <a:endParaRPr sz="11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Century Gothic"/>
                <a:ea typeface="Century Gothic"/>
                <a:cs typeface="Century Gothic"/>
                <a:sym typeface="Century Gothic"/>
              </a:rPr>
              <a:t>Bioinformatics</a:t>
            </a:r>
            <a:endParaRPr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2470727" y="713532"/>
            <a:ext cx="1606393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bash, R, Visual Basic, SQL</a:t>
            </a:r>
            <a:endParaRPr sz="5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5701836" y="720357"/>
            <a:ext cx="2243003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R, bash, Python, Groovy, Java</a:t>
            </a:r>
            <a:endParaRPr sz="5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4" name="Google Shape;144;p15"/>
          <p:cNvCxnSpPr>
            <a:cxnSpLocks/>
          </p:cNvCxnSpPr>
          <p:nvPr/>
        </p:nvCxnSpPr>
        <p:spPr>
          <a:xfrm>
            <a:off x="2245381" y="3539448"/>
            <a:ext cx="1329381" cy="1314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5" name="Google Shape;145;p15"/>
          <p:cNvCxnSpPr>
            <a:cxnSpLocks/>
          </p:cNvCxnSpPr>
          <p:nvPr/>
        </p:nvCxnSpPr>
        <p:spPr>
          <a:xfrm>
            <a:off x="3662100" y="3542703"/>
            <a:ext cx="63214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23983E-9096-3907-6320-D8099507CE66}"/>
              </a:ext>
            </a:extLst>
          </p:cNvPr>
          <p:cNvSpPr txBox="1"/>
          <p:nvPr/>
        </p:nvSpPr>
        <p:spPr>
          <a:xfrm>
            <a:off x="138885" y="713532"/>
            <a:ext cx="104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bash, C++, Java, Fortran, SQL, S, R</a:t>
            </a:r>
            <a:endParaRPr lang="en-AU" sz="2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7" name="Google Shape;92;p15">
            <a:extLst>
              <a:ext uri="{FF2B5EF4-FFF2-40B4-BE49-F238E27FC236}">
                <a16:creationId xmlns:a16="http://schemas.microsoft.com/office/drawing/2014/main" id="{93AA11DA-0F2C-4798-232F-F2277BA9AF83}"/>
              </a:ext>
            </a:extLst>
          </p:cNvPr>
          <p:cNvGrpSpPr/>
          <p:nvPr/>
        </p:nvGrpSpPr>
        <p:grpSpPr>
          <a:xfrm>
            <a:off x="3540215" y="1383258"/>
            <a:ext cx="1174800" cy="927483"/>
            <a:chOff x="-766806" y="612165"/>
            <a:chExt cx="1174800" cy="927483"/>
          </a:xfrm>
        </p:grpSpPr>
        <p:sp>
          <p:nvSpPr>
            <p:cNvPr id="18" name="Google Shape;93;p15">
              <a:extLst>
                <a:ext uri="{FF2B5EF4-FFF2-40B4-BE49-F238E27FC236}">
                  <a16:creationId xmlns:a16="http://schemas.microsoft.com/office/drawing/2014/main" id="{FB014C8C-AA9D-C192-CE4A-18F6C08D6A5F}"/>
                </a:ext>
              </a:extLst>
            </p:cNvPr>
            <p:cNvSpPr txBox="1"/>
            <p:nvPr/>
          </p:nvSpPr>
          <p:spPr>
            <a:xfrm>
              <a:off x="-766806" y="612165"/>
              <a:ext cx="1174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00" dirty="0">
                  <a:latin typeface="Century Gothic"/>
                  <a:ea typeface="Century Gothic"/>
                  <a:cs typeface="Century Gothic"/>
                  <a:sym typeface="Century Gothic"/>
                </a:rPr>
                <a:t>Research Assistant</a:t>
              </a:r>
              <a:endParaRPr sz="11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Bioinformatics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9" name="Google Shape;94;p15">
              <a:extLst>
                <a:ext uri="{FF2B5EF4-FFF2-40B4-BE49-F238E27FC236}">
                  <a16:creationId xmlns:a16="http://schemas.microsoft.com/office/drawing/2014/main" id="{CD236BE1-3BB2-4298-6E30-608010A637B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30065" y="1068159"/>
              <a:ext cx="882925" cy="47148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" name="Google Shape;91;p15">
            <a:extLst>
              <a:ext uri="{FF2B5EF4-FFF2-40B4-BE49-F238E27FC236}">
                <a16:creationId xmlns:a16="http://schemas.microsoft.com/office/drawing/2014/main" id="{F81A8E5C-CFF8-A70D-0FC5-BA1BDD9EBF63}"/>
              </a:ext>
            </a:extLst>
          </p:cNvPr>
          <p:cNvCxnSpPr>
            <a:cxnSpLocks/>
          </p:cNvCxnSpPr>
          <p:nvPr/>
        </p:nvCxnSpPr>
        <p:spPr>
          <a:xfrm>
            <a:off x="3662100" y="2318236"/>
            <a:ext cx="0" cy="11295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1;p15">
            <a:extLst>
              <a:ext uri="{FF2B5EF4-FFF2-40B4-BE49-F238E27FC236}">
                <a16:creationId xmlns:a16="http://schemas.microsoft.com/office/drawing/2014/main" id="{FA287CE3-C959-44B2-68EF-5D3A543600AB}"/>
              </a:ext>
            </a:extLst>
          </p:cNvPr>
          <p:cNvCxnSpPr>
            <a:cxnSpLocks/>
          </p:cNvCxnSpPr>
          <p:nvPr/>
        </p:nvCxnSpPr>
        <p:spPr>
          <a:xfrm>
            <a:off x="2245381" y="2163162"/>
            <a:ext cx="0" cy="13059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139;p15">
            <a:extLst>
              <a:ext uri="{FF2B5EF4-FFF2-40B4-BE49-F238E27FC236}">
                <a16:creationId xmlns:a16="http://schemas.microsoft.com/office/drawing/2014/main" id="{E3231276-49F7-5E0F-EF6C-E57898AAC605}"/>
              </a:ext>
            </a:extLst>
          </p:cNvPr>
          <p:cNvSpPr txBox="1"/>
          <p:nvPr/>
        </p:nvSpPr>
        <p:spPr>
          <a:xfrm>
            <a:off x="5065764" y="2363066"/>
            <a:ext cx="1698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missMethyl</a:t>
            </a: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 in Bioconductor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" name="Google Shape;157;p16">
            <a:extLst>
              <a:ext uri="{FF2B5EF4-FFF2-40B4-BE49-F238E27FC236}">
                <a16:creationId xmlns:a16="http://schemas.microsoft.com/office/drawing/2014/main" id="{D384C852-36B9-348E-A23B-66A5633D0F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18332" y="2803120"/>
            <a:ext cx="295601" cy="283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91;p15">
            <a:extLst>
              <a:ext uri="{FF2B5EF4-FFF2-40B4-BE49-F238E27FC236}">
                <a16:creationId xmlns:a16="http://schemas.microsoft.com/office/drawing/2014/main" id="{92BAB1F4-EFB3-F7FD-AD77-452CA0E7E6AE}"/>
              </a:ext>
            </a:extLst>
          </p:cNvPr>
          <p:cNvCxnSpPr/>
          <p:nvPr/>
        </p:nvCxnSpPr>
        <p:spPr>
          <a:xfrm>
            <a:off x="5273627" y="3129077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139;p15">
            <a:extLst>
              <a:ext uri="{FF2B5EF4-FFF2-40B4-BE49-F238E27FC236}">
                <a16:creationId xmlns:a16="http://schemas.microsoft.com/office/drawing/2014/main" id="{0FF0C6C4-B955-121A-796F-BCF503919013}"/>
              </a:ext>
            </a:extLst>
          </p:cNvPr>
          <p:cNvSpPr txBox="1"/>
          <p:nvPr/>
        </p:nvSpPr>
        <p:spPr>
          <a:xfrm>
            <a:off x="6049319" y="1563717"/>
            <a:ext cx="1698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Methylation array analysis workflow paper published</a:t>
            </a:r>
            <a:endParaRPr sz="10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" name="Google Shape;91;p15">
            <a:extLst>
              <a:ext uri="{FF2B5EF4-FFF2-40B4-BE49-F238E27FC236}">
                <a16:creationId xmlns:a16="http://schemas.microsoft.com/office/drawing/2014/main" id="{BEA2609A-33E9-D2F3-0972-8D3572DCE7CB}"/>
              </a:ext>
            </a:extLst>
          </p:cNvPr>
          <p:cNvCxnSpPr>
            <a:cxnSpLocks/>
          </p:cNvCxnSpPr>
          <p:nvPr/>
        </p:nvCxnSpPr>
        <p:spPr>
          <a:xfrm>
            <a:off x="6223395" y="2558614"/>
            <a:ext cx="0" cy="9209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6" name="Picture 2" descr="Welcome | Bioconductor Packages: Development, Maintenance, and Peer Review">
            <a:extLst>
              <a:ext uri="{FF2B5EF4-FFF2-40B4-BE49-F238E27FC236}">
                <a16:creationId xmlns:a16="http://schemas.microsoft.com/office/drawing/2014/main" id="{A4892A32-F95D-1A4F-7336-AF24BC830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97" y="2165807"/>
            <a:ext cx="270151" cy="31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Welcome | Bioconductor Packages: Development, Maintenance, and Peer Review">
            <a:extLst>
              <a:ext uri="{FF2B5EF4-FFF2-40B4-BE49-F238E27FC236}">
                <a16:creationId xmlns:a16="http://schemas.microsoft.com/office/drawing/2014/main" id="{19538508-0B1C-0EC2-D27A-90419863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85" y="2791552"/>
            <a:ext cx="270151" cy="31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1000 Research logo - Author Services">
            <a:extLst>
              <a:ext uri="{FF2B5EF4-FFF2-40B4-BE49-F238E27FC236}">
                <a16:creationId xmlns:a16="http://schemas.microsoft.com/office/drawing/2014/main" id="{E5E5DB14-20A6-EDE9-EF93-3F85323FF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72" y="2166042"/>
            <a:ext cx="305720" cy="30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Google Shape;89;p15">
            <a:extLst>
              <a:ext uri="{FF2B5EF4-FFF2-40B4-BE49-F238E27FC236}">
                <a16:creationId xmlns:a16="http://schemas.microsoft.com/office/drawing/2014/main" id="{06F21B14-71FA-5818-2C0F-8F7E88ACDA79}"/>
              </a:ext>
            </a:extLst>
          </p:cNvPr>
          <p:cNvCxnSpPr/>
          <p:nvPr/>
        </p:nvCxnSpPr>
        <p:spPr>
          <a:xfrm rot="10800000">
            <a:off x="4459881" y="4180899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130;p15">
            <a:extLst>
              <a:ext uri="{FF2B5EF4-FFF2-40B4-BE49-F238E27FC236}">
                <a16:creationId xmlns:a16="http://schemas.microsoft.com/office/drawing/2014/main" id="{D051374F-0BFB-1C85-6EA3-0A4EF4AD35DE}"/>
              </a:ext>
            </a:extLst>
          </p:cNvPr>
          <p:cNvSpPr txBox="1"/>
          <p:nvPr/>
        </p:nvSpPr>
        <p:spPr>
          <a:xfrm>
            <a:off x="4344530" y="4483126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knitr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" name="Google Shape;89;p15">
            <a:extLst>
              <a:ext uri="{FF2B5EF4-FFF2-40B4-BE49-F238E27FC236}">
                <a16:creationId xmlns:a16="http://schemas.microsoft.com/office/drawing/2014/main" id="{1695EE21-64DB-FDBA-E7D9-6A1BAC738F52}"/>
              </a:ext>
            </a:extLst>
          </p:cNvPr>
          <p:cNvCxnSpPr/>
          <p:nvPr/>
        </p:nvCxnSpPr>
        <p:spPr>
          <a:xfrm rot="10800000">
            <a:off x="5737443" y="4198674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A826D944-8DC6-E0AB-E3B3-9DD71551F651}"/>
              </a:ext>
            </a:extLst>
          </p:cNvPr>
          <p:cNvSpPr txBox="1"/>
          <p:nvPr/>
        </p:nvSpPr>
        <p:spPr>
          <a:xfrm>
            <a:off x="5606476" y="4477798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rmarkdown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9" name="Google Shape;64;p15">
            <a:extLst>
              <a:ext uri="{FF2B5EF4-FFF2-40B4-BE49-F238E27FC236}">
                <a16:creationId xmlns:a16="http://schemas.microsoft.com/office/drawing/2014/main" id="{C69746E4-FE85-A8CD-FD68-3237264E49B5}"/>
              </a:ext>
            </a:extLst>
          </p:cNvPr>
          <p:cNvCxnSpPr/>
          <p:nvPr/>
        </p:nvCxnSpPr>
        <p:spPr>
          <a:xfrm>
            <a:off x="582946" y="37139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127;p15">
            <a:extLst>
              <a:ext uri="{FF2B5EF4-FFF2-40B4-BE49-F238E27FC236}">
                <a16:creationId xmlns:a16="http://schemas.microsoft.com/office/drawing/2014/main" id="{EF4BFAD0-FE77-FA8E-3677-264D6CBE80F2}"/>
              </a:ext>
            </a:extLst>
          </p:cNvPr>
          <p:cNvSpPr txBox="1"/>
          <p:nvPr/>
        </p:nvSpPr>
        <p:spPr>
          <a:xfrm>
            <a:off x="131988" y="389855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2002</a:t>
            </a:r>
            <a:endParaRPr sz="7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132;p15">
            <a:extLst>
              <a:ext uri="{FF2B5EF4-FFF2-40B4-BE49-F238E27FC236}">
                <a16:creationId xmlns:a16="http://schemas.microsoft.com/office/drawing/2014/main" id="{760B7FD5-F1BC-7472-F222-EF287FDA4643}"/>
              </a:ext>
            </a:extLst>
          </p:cNvPr>
          <p:cNvSpPr txBox="1"/>
          <p:nvPr/>
        </p:nvSpPr>
        <p:spPr>
          <a:xfrm>
            <a:off x="300897" y="4435732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Sweave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7" name="Google Shape;131;p15">
            <a:extLst>
              <a:ext uri="{FF2B5EF4-FFF2-40B4-BE49-F238E27FC236}">
                <a16:creationId xmlns:a16="http://schemas.microsoft.com/office/drawing/2014/main" id="{C4BA230C-3A98-6F4A-63C2-6BFC7642E47C}"/>
              </a:ext>
            </a:extLst>
          </p:cNvPr>
          <p:cNvCxnSpPr/>
          <p:nvPr/>
        </p:nvCxnSpPr>
        <p:spPr>
          <a:xfrm rot="10800000">
            <a:off x="423805" y="4157399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086E2B6-19B7-0258-85E2-0829E44192E7}"/>
              </a:ext>
            </a:extLst>
          </p:cNvPr>
          <p:cNvSpPr/>
          <p:nvPr/>
        </p:nvSpPr>
        <p:spPr>
          <a:xfrm>
            <a:off x="2164323" y="636725"/>
            <a:ext cx="2044863" cy="450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BFE8-FB32-0B7F-CECE-7EA35682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used to do things (aka the dark ages)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BD22A-66AF-D137-6369-8FB18BC58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dirty="0"/>
              <a:t>Learnt R and data analysis largely on my own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dirty="0"/>
              <a:t>Trying to reproduce analyses from papers was virtually impossible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Full code was rarely shared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Methods descriptions were inadequate and vague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dirty="0"/>
              <a:t>Online tutorials were not as widely available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More general programming stuff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Not many specific examples of bioinformatic analyses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Some Bioconductor vignettes were very good e.g. </a:t>
            </a:r>
            <a:r>
              <a:rPr lang="en-US" dirty="0" err="1"/>
              <a:t>limma</a:t>
            </a:r>
            <a:r>
              <a:rPr lang="en-US" dirty="0"/>
              <a:t>, </a:t>
            </a:r>
            <a:r>
              <a:rPr lang="en-US" dirty="0" err="1"/>
              <a:t>Affy</a:t>
            </a:r>
            <a:endParaRPr lang="en-US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dirty="0"/>
              <a:t>I wasn’t aware of </a:t>
            </a:r>
            <a:r>
              <a:rPr lang="en-US" dirty="0" err="1"/>
              <a:t>Sweave</a:t>
            </a:r>
            <a:r>
              <a:rPr lang="en-US" dirty="0"/>
              <a:t> so writing my thesis was a painful exercise involving Microsoft Word, Excel and copy and paste</a:t>
            </a:r>
          </a:p>
        </p:txBody>
      </p:sp>
    </p:spTree>
    <p:extLst>
      <p:ext uri="{BB962C8B-B14F-4D97-AF65-F5344CB8AC3E}">
        <p14:creationId xmlns:p14="http://schemas.microsoft.com/office/powerpoint/2010/main" val="74531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D1D8ED8-03FF-AB4C-CC95-08E42B08F19D}"/>
              </a:ext>
            </a:extLst>
          </p:cNvPr>
          <p:cNvSpPr/>
          <p:nvPr/>
        </p:nvSpPr>
        <p:spPr>
          <a:xfrm>
            <a:off x="4250668" y="683773"/>
            <a:ext cx="4893332" cy="397773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8120C-5F88-273A-E28C-D8AA2CF0F9E2}"/>
              </a:ext>
            </a:extLst>
          </p:cNvPr>
          <p:cNvSpPr/>
          <p:nvPr/>
        </p:nvSpPr>
        <p:spPr>
          <a:xfrm>
            <a:off x="2233284" y="681179"/>
            <a:ext cx="2012691" cy="397773"/>
          </a:xfrm>
          <a:prstGeom prst="rect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5CCB8-59E1-101E-8360-7C1F85B6728E}"/>
              </a:ext>
            </a:extLst>
          </p:cNvPr>
          <p:cNvSpPr/>
          <p:nvPr/>
        </p:nvSpPr>
        <p:spPr>
          <a:xfrm>
            <a:off x="1337544" y="683773"/>
            <a:ext cx="895861" cy="39777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0CB19-F98E-58A7-1605-601C522F2432}"/>
              </a:ext>
            </a:extLst>
          </p:cNvPr>
          <p:cNvSpPr/>
          <p:nvPr/>
        </p:nvSpPr>
        <p:spPr>
          <a:xfrm>
            <a:off x="-22485" y="688855"/>
            <a:ext cx="1365575" cy="397773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Google Shape;63;p15"/>
          <p:cNvCxnSpPr>
            <a:cxnSpLocks/>
          </p:cNvCxnSpPr>
          <p:nvPr/>
        </p:nvCxnSpPr>
        <p:spPr>
          <a:xfrm flipV="1">
            <a:off x="14530" y="3886763"/>
            <a:ext cx="9129470" cy="44423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"/>
            <a:headEnd type="triangle" w="sm" len="sm"/>
            <a:tailEnd type="triangle" w="sm" len="sm"/>
          </a:ln>
        </p:spPr>
      </p:cxnSp>
      <p:cxnSp>
        <p:nvCxnSpPr>
          <p:cNvPr id="64" name="Google Shape;64;p15"/>
          <p:cNvCxnSpPr/>
          <p:nvPr/>
        </p:nvCxnSpPr>
        <p:spPr>
          <a:xfrm>
            <a:off x="970188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15"/>
          <p:cNvCxnSpPr/>
          <p:nvPr/>
        </p:nvCxnSpPr>
        <p:spPr>
          <a:xfrm>
            <a:off x="2631133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15"/>
          <p:cNvCxnSpPr/>
          <p:nvPr/>
        </p:nvCxnSpPr>
        <p:spPr>
          <a:xfrm>
            <a:off x="1385424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15"/>
          <p:cNvCxnSpPr/>
          <p:nvPr/>
        </p:nvCxnSpPr>
        <p:spPr>
          <a:xfrm>
            <a:off x="1800660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68;p15"/>
          <p:cNvCxnSpPr/>
          <p:nvPr/>
        </p:nvCxnSpPr>
        <p:spPr>
          <a:xfrm>
            <a:off x="2215897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" name="Google Shape;69;p15"/>
          <p:cNvCxnSpPr/>
          <p:nvPr/>
        </p:nvCxnSpPr>
        <p:spPr>
          <a:xfrm>
            <a:off x="3046370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15"/>
          <p:cNvCxnSpPr/>
          <p:nvPr/>
        </p:nvCxnSpPr>
        <p:spPr>
          <a:xfrm>
            <a:off x="3461606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15"/>
          <p:cNvCxnSpPr/>
          <p:nvPr/>
        </p:nvCxnSpPr>
        <p:spPr>
          <a:xfrm>
            <a:off x="3876842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4292079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" name="Google Shape;73;p15"/>
          <p:cNvCxnSpPr/>
          <p:nvPr/>
        </p:nvCxnSpPr>
        <p:spPr>
          <a:xfrm>
            <a:off x="59265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" name="Google Shape;74;p15"/>
          <p:cNvCxnSpPr/>
          <p:nvPr/>
        </p:nvCxnSpPr>
        <p:spPr>
          <a:xfrm>
            <a:off x="8399151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/>
          <p:nvPr/>
        </p:nvSpPr>
        <p:spPr>
          <a:xfrm>
            <a:off x="920850" y="3890001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2004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 rot="10800000" flipH="1">
            <a:off x="7445890" y="3646133"/>
            <a:ext cx="1604400" cy="264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77" name="Google Shape;77;p15"/>
          <p:cNvSpPr txBox="1"/>
          <p:nvPr/>
        </p:nvSpPr>
        <p:spPr>
          <a:xfrm>
            <a:off x="1335341" y="3890001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2005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74983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164324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2007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578816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2008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993307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407798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822290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236781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2012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754687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7944839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2021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8340484" y="3874199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2022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 rot="10800000">
            <a:off x="2838775" y="4189050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5"/>
          <p:cNvCxnSpPr>
            <a:cxnSpLocks/>
          </p:cNvCxnSpPr>
          <p:nvPr/>
        </p:nvCxnSpPr>
        <p:spPr>
          <a:xfrm flipV="1">
            <a:off x="5226400" y="4200713"/>
            <a:ext cx="0" cy="51666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scientific programming journey</a:t>
            </a:r>
            <a:endParaRPr/>
          </a:p>
        </p:txBody>
      </p:sp>
      <p:cxnSp>
        <p:nvCxnSpPr>
          <p:cNvPr id="91" name="Google Shape;91;p15"/>
          <p:cNvCxnSpPr/>
          <p:nvPr/>
        </p:nvCxnSpPr>
        <p:spPr>
          <a:xfrm>
            <a:off x="4292079" y="3120410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2" name="Google Shape;92;p15"/>
          <p:cNvGrpSpPr/>
          <p:nvPr/>
        </p:nvGrpSpPr>
        <p:grpSpPr>
          <a:xfrm>
            <a:off x="4160097" y="2177937"/>
            <a:ext cx="1174800" cy="927483"/>
            <a:chOff x="-766806" y="612165"/>
            <a:chExt cx="1174800" cy="927483"/>
          </a:xfrm>
        </p:grpSpPr>
        <p:sp>
          <p:nvSpPr>
            <p:cNvPr id="93" name="Google Shape;93;p15"/>
            <p:cNvSpPr txBox="1"/>
            <p:nvPr/>
          </p:nvSpPr>
          <p:spPr>
            <a:xfrm>
              <a:off x="-766806" y="612165"/>
              <a:ext cx="1174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Century Gothic"/>
                  <a:ea typeface="Century Gothic"/>
                  <a:cs typeface="Century Gothic"/>
                  <a:sym typeface="Century Gothic"/>
                </a:rPr>
                <a:t>Post Doc</a:t>
              </a:r>
              <a:endParaRPr sz="12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latin typeface="Century Gothic"/>
                  <a:ea typeface="Century Gothic"/>
                  <a:cs typeface="Century Gothic"/>
                  <a:sym typeface="Century Gothic"/>
                </a:rPr>
                <a:t>Bioinformatics</a:t>
              </a:r>
              <a:endParaRPr sz="9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94" name="Google Shape;9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30065" y="1068159"/>
              <a:ext cx="882925" cy="47148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5" name="Google Shape;95;p15"/>
          <p:cNvCxnSpPr>
            <a:cxnSpLocks/>
          </p:cNvCxnSpPr>
          <p:nvPr/>
        </p:nvCxnSpPr>
        <p:spPr>
          <a:xfrm>
            <a:off x="2332601" y="3646253"/>
            <a:ext cx="187246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96" name="Google Shape;96;p15"/>
          <p:cNvGrpSpPr/>
          <p:nvPr/>
        </p:nvGrpSpPr>
        <p:grpSpPr>
          <a:xfrm>
            <a:off x="366429" y="1524817"/>
            <a:ext cx="1028400" cy="1954736"/>
            <a:chOff x="13600" y="1047541"/>
            <a:chExt cx="1028400" cy="1954736"/>
          </a:xfrm>
        </p:grpSpPr>
        <p:sp>
          <p:nvSpPr>
            <p:cNvPr id="97" name="Google Shape;97;p15"/>
            <p:cNvSpPr txBox="1"/>
            <p:nvPr/>
          </p:nvSpPr>
          <p:spPr>
            <a:xfrm>
              <a:off x="13600" y="1047541"/>
              <a:ext cx="10284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err="1">
                  <a:latin typeface="Century Gothic"/>
                  <a:ea typeface="Century Gothic"/>
                  <a:cs typeface="Century Gothic"/>
                  <a:sym typeface="Century Gothic"/>
                </a:rPr>
                <a:t>BBinf</a:t>
              </a:r>
              <a:br>
                <a:rPr lang="en" sz="1100" dirty="0"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1100" dirty="0">
                  <a:latin typeface="Century Gothic"/>
                  <a:ea typeface="Century Gothic"/>
                  <a:cs typeface="Century Gothic"/>
                  <a:sym typeface="Century Gothic"/>
                </a:rPr>
                <a:t>BSc</a:t>
              </a:r>
              <a:endParaRPr sz="11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Genetics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Biochemistry</a:t>
              </a:r>
              <a:b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Computer Sci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98" name="Google Shape;98;p15"/>
            <p:cNvCxnSpPr/>
            <p:nvPr/>
          </p:nvCxnSpPr>
          <p:spPr>
            <a:xfrm>
              <a:off x="920324" y="2649477"/>
              <a:ext cx="0" cy="352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99" name="Google Shape;9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1584" y="2081338"/>
              <a:ext cx="482276" cy="4822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3" name="Google Shape;103;p15"/>
          <p:cNvCxnSpPr/>
          <p:nvPr/>
        </p:nvCxnSpPr>
        <p:spPr>
          <a:xfrm>
            <a:off x="2331631" y="3116265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E2A62-16B2-37BE-90FF-260DE44BF4FF}"/>
              </a:ext>
            </a:extLst>
          </p:cNvPr>
          <p:cNvGrpSpPr/>
          <p:nvPr/>
        </p:nvGrpSpPr>
        <p:grpSpPr>
          <a:xfrm>
            <a:off x="2199912" y="2047075"/>
            <a:ext cx="1300800" cy="1011870"/>
            <a:chOff x="2169932" y="1979620"/>
            <a:chExt cx="1300800" cy="1011870"/>
          </a:xfrm>
        </p:grpSpPr>
        <p:sp>
          <p:nvSpPr>
            <p:cNvPr id="102" name="Google Shape;102;p15"/>
            <p:cNvSpPr txBox="1"/>
            <p:nvPr/>
          </p:nvSpPr>
          <p:spPr>
            <a:xfrm>
              <a:off x="2169932" y="1979620"/>
              <a:ext cx="1300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Century Gothic"/>
                  <a:ea typeface="Century Gothic"/>
                  <a:cs typeface="Century Gothic"/>
                  <a:sym typeface="Century Gothic"/>
                </a:rPr>
                <a:t>PhD</a:t>
              </a:r>
              <a:endParaRPr sz="12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latin typeface="Century Gothic"/>
                  <a:ea typeface="Century Gothic"/>
                  <a:cs typeface="Century Gothic"/>
                  <a:sym typeface="Century Gothic"/>
                </a:rPr>
                <a:t>Computational Biology</a:t>
              </a:r>
              <a:endParaRPr sz="9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04" name="Google Shape;10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6333" y="2579290"/>
              <a:ext cx="554507" cy="412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" name="Google Shape;105;p15"/>
          <p:cNvCxnSpPr/>
          <p:nvPr/>
        </p:nvCxnSpPr>
        <p:spPr>
          <a:xfrm>
            <a:off x="47073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15"/>
          <p:cNvCxnSpPr/>
          <p:nvPr/>
        </p:nvCxnSpPr>
        <p:spPr>
          <a:xfrm>
            <a:off x="5122551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15"/>
          <p:cNvCxnSpPr/>
          <p:nvPr/>
        </p:nvCxnSpPr>
        <p:spPr>
          <a:xfrm>
            <a:off x="5537788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" name="Google Shape;108;p15"/>
          <p:cNvSpPr txBox="1"/>
          <p:nvPr/>
        </p:nvSpPr>
        <p:spPr>
          <a:xfrm>
            <a:off x="465127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5065764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2014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5480256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11" name="Google Shape;111;p15"/>
          <p:cNvCxnSpPr/>
          <p:nvPr/>
        </p:nvCxnSpPr>
        <p:spPr>
          <a:xfrm>
            <a:off x="6349479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79839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5"/>
          <p:cNvSpPr txBox="1"/>
          <p:nvPr/>
        </p:nvSpPr>
        <p:spPr>
          <a:xfrm>
            <a:off x="6294181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2017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14" name="Google Shape;114;p15"/>
          <p:cNvCxnSpPr/>
          <p:nvPr/>
        </p:nvCxnSpPr>
        <p:spPr>
          <a:xfrm>
            <a:off x="67647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7179951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7595188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5"/>
          <p:cNvSpPr txBox="1"/>
          <p:nvPr/>
        </p:nvSpPr>
        <p:spPr>
          <a:xfrm>
            <a:off x="670867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2018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7123164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2019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887231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0" name="Google Shape;120;p15"/>
          <p:cNvCxnSpPr>
            <a:cxnSpLocks/>
          </p:cNvCxnSpPr>
          <p:nvPr/>
        </p:nvCxnSpPr>
        <p:spPr>
          <a:xfrm>
            <a:off x="4292079" y="3646253"/>
            <a:ext cx="305299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" name="Google Shape;121;p15"/>
          <p:cNvCxnSpPr>
            <a:cxnSpLocks/>
          </p:cNvCxnSpPr>
          <p:nvPr/>
        </p:nvCxnSpPr>
        <p:spPr>
          <a:xfrm flipV="1">
            <a:off x="1385424" y="3645486"/>
            <a:ext cx="847981" cy="76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2" name="Google Shape;122;p15"/>
          <p:cNvCxnSpPr/>
          <p:nvPr/>
        </p:nvCxnSpPr>
        <p:spPr>
          <a:xfrm>
            <a:off x="7445890" y="3126753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7345069" y="2222152"/>
            <a:ext cx="1252345" cy="872787"/>
            <a:chOff x="6866975" y="1554963"/>
            <a:chExt cx="1252345" cy="872787"/>
          </a:xfrm>
        </p:grpSpPr>
        <p:sp>
          <p:nvSpPr>
            <p:cNvPr id="124" name="Google Shape;124;p15"/>
            <p:cNvSpPr txBox="1"/>
            <p:nvPr/>
          </p:nvSpPr>
          <p:spPr>
            <a:xfrm>
              <a:off x="6866975" y="1554963"/>
              <a:ext cx="1174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latin typeface="Century Gothic"/>
                  <a:ea typeface="Century Gothic"/>
                  <a:cs typeface="Century Gothic"/>
                  <a:sym typeface="Century Gothic"/>
                </a:rPr>
                <a:t>Post Doc</a:t>
              </a:r>
              <a:endParaRPr sz="11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Bioinformatics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25" name="Google Shape;12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54725" y="2074950"/>
              <a:ext cx="1164596" cy="352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6" name="Google Shape;126;p15"/>
          <p:cNvCxnSpPr>
            <a:cxnSpLocks/>
          </p:cNvCxnSpPr>
          <p:nvPr/>
        </p:nvCxnSpPr>
        <p:spPr>
          <a:xfrm flipH="1">
            <a:off x="138885" y="3640901"/>
            <a:ext cx="1150987" cy="655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27" name="Google Shape;127;p15"/>
          <p:cNvSpPr txBox="1"/>
          <p:nvPr/>
        </p:nvSpPr>
        <p:spPr>
          <a:xfrm>
            <a:off x="506375" y="3890001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2003</a:t>
            </a:r>
            <a:endParaRPr sz="7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-22485" y="4687961"/>
            <a:ext cx="19641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50" b="1" dirty="0">
                <a:latin typeface="Century Gothic"/>
                <a:ea typeface="Century Gothic"/>
                <a:cs typeface="Century Gothic"/>
                <a:sym typeface="Century Gothic"/>
              </a:rPr>
              <a:t>R CRAN 1997</a:t>
            </a:r>
            <a:br>
              <a:rPr lang="en-AU" sz="1050" b="1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AU" sz="1050" b="1" dirty="0">
                <a:latin typeface="Century Gothic"/>
                <a:ea typeface="Century Gothic"/>
                <a:cs typeface="Century Gothic"/>
                <a:sym typeface="Century Gothic"/>
              </a:rPr>
              <a:t>Bioconductor 2001</a:t>
            </a:r>
            <a:endParaRPr lang="en-AU" sz="9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2673342" y="4473503"/>
            <a:ext cx="1698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b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Bitbucket 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4688488" y="4678653"/>
            <a:ext cx="1698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Hadley Wickham</a:t>
            </a:r>
            <a:b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Tidy data paper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1543375" y="4189050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5"/>
          <p:cNvSpPr txBox="1"/>
          <p:nvPr/>
        </p:nvSpPr>
        <p:spPr>
          <a:xfrm>
            <a:off x="1383984" y="4466234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" name="Google Shape;13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0740" y="2602740"/>
            <a:ext cx="619426" cy="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1343292" y="2068556"/>
            <a:ext cx="117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entury Gothic"/>
                <a:ea typeface="Century Gothic"/>
                <a:cs typeface="Century Gothic"/>
                <a:sym typeface="Century Gothic"/>
              </a:rPr>
              <a:t>Graduate Program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Bioinformatics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5" name="Google Shape;135;p15"/>
          <p:cNvCxnSpPr/>
          <p:nvPr/>
        </p:nvCxnSpPr>
        <p:spPr>
          <a:xfrm>
            <a:off x="1402104" y="3122355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5"/>
          <p:cNvSpPr txBox="1"/>
          <p:nvPr/>
        </p:nvSpPr>
        <p:spPr>
          <a:xfrm>
            <a:off x="1391857" y="762812"/>
            <a:ext cx="81439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</a:t>
            </a:r>
            <a:r>
              <a:rPr lang="en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Perl, Python, C++</a:t>
            </a:r>
            <a:endParaRPr sz="5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6548450" y="4189959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5"/>
          <p:cNvSpPr txBox="1"/>
          <p:nvPr/>
        </p:nvSpPr>
        <p:spPr>
          <a:xfrm>
            <a:off x="6407131" y="4466234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workflowr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6475" y="1698578"/>
            <a:ext cx="619426" cy="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/>
        </p:nvSpPr>
        <p:spPr>
          <a:xfrm>
            <a:off x="2129027" y="1164394"/>
            <a:ext cx="117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entury Gothic"/>
                <a:ea typeface="Century Gothic"/>
                <a:cs typeface="Century Gothic"/>
                <a:sym typeface="Century Gothic"/>
              </a:rPr>
              <a:t>Research Assistant</a:t>
            </a:r>
            <a:endParaRPr sz="11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Century Gothic"/>
                <a:ea typeface="Century Gothic"/>
                <a:cs typeface="Century Gothic"/>
                <a:sym typeface="Century Gothic"/>
              </a:rPr>
              <a:t>Bioinformatics</a:t>
            </a:r>
            <a:endParaRPr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2470727" y="713532"/>
            <a:ext cx="1606393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bash, R, Visual Basic, SQL</a:t>
            </a:r>
            <a:endParaRPr sz="5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5701836" y="720357"/>
            <a:ext cx="2243003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R, bash, Python, Groovy, Java</a:t>
            </a:r>
            <a:endParaRPr sz="5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4" name="Google Shape;144;p15"/>
          <p:cNvCxnSpPr>
            <a:cxnSpLocks/>
          </p:cNvCxnSpPr>
          <p:nvPr/>
        </p:nvCxnSpPr>
        <p:spPr>
          <a:xfrm>
            <a:off x="2245381" y="3539448"/>
            <a:ext cx="1329381" cy="1314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5" name="Google Shape;145;p15"/>
          <p:cNvCxnSpPr>
            <a:cxnSpLocks/>
          </p:cNvCxnSpPr>
          <p:nvPr/>
        </p:nvCxnSpPr>
        <p:spPr>
          <a:xfrm>
            <a:off x="3662100" y="3542703"/>
            <a:ext cx="63214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23983E-9096-3907-6320-D8099507CE66}"/>
              </a:ext>
            </a:extLst>
          </p:cNvPr>
          <p:cNvSpPr txBox="1"/>
          <p:nvPr/>
        </p:nvSpPr>
        <p:spPr>
          <a:xfrm>
            <a:off x="138885" y="713532"/>
            <a:ext cx="104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bash, C++, Java, Fortran, SQL, S, R</a:t>
            </a:r>
            <a:endParaRPr lang="en-AU" sz="2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7" name="Google Shape;92;p15">
            <a:extLst>
              <a:ext uri="{FF2B5EF4-FFF2-40B4-BE49-F238E27FC236}">
                <a16:creationId xmlns:a16="http://schemas.microsoft.com/office/drawing/2014/main" id="{93AA11DA-0F2C-4798-232F-F2277BA9AF83}"/>
              </a:ext>
            </a:extLst>
          </p:cNvPr>
          <p:cNvGrpSpPr/>
          <p:nvPr/>
        </p:nvGrpSpPr>
        <p:grpSpPr>
          <a:xfrm>
            <a:off x="3540215" y="1383258"/>
            <a:ext cx="1174800" cy="927483"/>
            <a:chOff x="-766806" y="612165"/>
            <a:chExt cx="1174800" cy="927483"/>
          </a:xfrm>
        </p:grpSpPr>
        <p:sp>
          <p:nvSpPr>
            <p:cNvPr id="18" name="Google Shape;93;p15">
              <a:extLst>
                <a:ext uri="{FF2B5EF4-FFF2-40B4-BE49-F238E27FC236}">
                  <a16:creationId xmlns:a16="http://schemas.microsoft.com/office/drawing/2014/main" id="{FB014C8C-AA9D-C192-CE4A-18F6C08D6A5F}"/>
                </a:ext>
              </a:extLst>
            </p:cNvPr>
            <p:cNvSpPr txBox="1"/>
            <p:nvPr/>
          </p:nvSpPr>
          <p:spPr>
            <a:xfrm>
              <a:off x="-766806" y="612165"/>
              <a:ext cx="1174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00" dirty="0">
                  <a:latin typeface="Century Gothic"/>
                  <a:ea typeface="Century Gothic"/>
                  <a:cs typeface="Century Gothic"/>
                  <a:sym typeface="Century Gothic"/>
                </a:rPr>
                <a:t>Research Assistant</a:t>
              </a:r>
              <a:endParaRPr sz="11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Bioinformatics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9" name="Google Shape;94;p15">
              <a:extLst>
                <a:ext uri="{FF2B5EF4-FFF2-40B4-BE49-F238E27FC236}">
                  <a16:creationId xmlns:a16="http://schemas.microsoft.com/office/drawing/2014/main" id="{CD236BE1-3BB2-4298-6E30-608010A637B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30065" y="1068159"/>
              <a:ext cx="882925" cy="47148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" name="Google Shape;91;p15">
            <a:extLst>
              <a:ext uri="{FF2B5EF4-FFF2-40B4-BE49-F238E27FC236}">
                <a16:creationId xmlns:a16="http://schemas.microsoft.com/office/drawing/2014/main" id="{F81A8E5C-CFF8-A70D-0FC5-BA1BDD9EBF63}"/>
              </a:ext>
            </a:extLst>
          </p:cNvPr>
          <p:cNvCxnSpPr>
            <a:cxnSpLocks/>
          </p:cNvCxnSpPr>
          <p:nvPr/>
        </p:nvCxnSpPr>
        <p:spPr>
          <a:xfrm>
            <a:off x="3662100" y="2318236"/>
            <a:ext cx="0" cy="11295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1;p15">
            <a:extLst>
              <a:ext uri="{FF2B5EF4-FFF2-40B4-BE49-F238E27FC236}">
                <a16:creationId xmlns:a16="http://schemas.microsoft.com/office/drawing/2014/main" id="{FA287CE3-C959-44B2-68EF-5D3A543600AB}"/>
              </a:ext>
            </a:extLst>
          </p:cNvPr>
          <p:cNvCxnSpPr>
            <a:cxnSpLocks/>
          </p:cNvCxnSpPr>
          <p:nvPr/>
        </p:nvCxnSpPr>
        <p:spPr>
          <a:xfrm>
            <a:off x="2245381" y="2163162"/>
            <a:ext cx="0" cy="13059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139;p15">
            <a:extLst>
              <a:ext uri="{FF2B5EF4-FFF2-40B4-BE49-F238E27FC236}">
                <a16:creationId xmlns:a16="http://schemas.microsoft.com/office/drawing/2014/main" id="{E3231276-49F7-5E0F-EF6C-E57898AAC605}"/>
              </a:ext>
            </a:extLst>
          </p:cNvPr>
          <p:cNvSpPr txBox="1"/>
          <p:nvPr/>
        </p:nvSpPr>
        <p:spPr>
          <a:xfrm>
            <a:off x="5065764" y="2363066"/>
            <a:ext cx="1698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missMethyl</a:t>
            </a: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 in Bioconductor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" name="Google Shape;157;p16">
            <a:extLst>
              <a:ext uri="{FF2B5EF4-FFF2-40B4-BE49-F238E27FC236}">
                <a16:creationId xmlns:a16="http://schemas.microsoft.com/office/drawing/2014/main" id="{D384C852-36B9-348E-A23B-66A5633D0F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18332" y="2803120"/>
            <a:ext cx="295601" cy="283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91;p15">
            <a:extLst>
              <a:ext uri="{FF2B5EF4-FFF2-40B4-BE49-F238E27FC236}">
                <a16:creationId xmlns:a16="http://schemas.microsoft.com/office/drawing/2014/main" id="{92BAB1F4-EFB3-F7FD-AD77-452CA0E7E6AE}"/>
              </a:ext>
            </a:extLst>
          </p:cNvPr>
          <p:cNvCxnSpPr/>
          <p:nvPr/>
        </p:nvCxnSpPr>
        <p:spPr>
          <a:xfrm>
            <a:off x="5273627" y="3129077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139;p15">
            <a:extLst>
              <a:ext uri="{FF2B5EF4-FFF2-40B4-BE49-F238E27FC236}">
                <a16:creationId xmlns:a16="http://schemas.microsoft.com/office/drawing/2014/main" id="{0FF0C6C4-B955-121A-796F-BCF503919013}"/>
              </a:ext>
            </a:extLst>
          </p:cNvPr>
          <p:cNvSpPr txBox="1"/>
          <p:nvPr/>
        </p:nvSpPr>
        <p:spPr>
          <a:xfrm>
            <a:off x="6049319" y="1563717"/>
            <a:ext cx="1698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Methylation array analysis workflow paper published</a:t>
            </a:r>
            <a:endParaRPr sz="10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" name="Google Shape;91;p15">
            <a:extLst>
              <a:ext uri="{FF2B5EF4-FFF2-40B4-BE49-F238E27FC236}">
                <a16:creationId xmlns:a16="http://schemas.microsoft.com/office/drawing/2014/main" id="{BEA2609A-33E9-D2F3-0972-8D3572DCE7CB}"/>
              </a:ext>
            </a:extLst>
          </p:cNvPr>
          <p:cNvCxnSpPr>
            <a:cxnSpLocks/>
          </p:cNvCxnSpPr>
          <p:nvPr/>
        </p:nvCxnSpPr>
        <p:spPr>
          <a:xfrm>
            <a:off x="6223395" y="2558614"/>
            <a:ext cx="0" cy="9209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6" name="Picture 2" descr="Welcome | Bioconductor Packages: Development, Maintenance, and Peer Review">
            <a:extLst>
              <a:ext uri="{FF2B5EF4-FFF2-40B4-BE49-F238E27FC236}">
                <a16:creationId xmlns:a16="http://schemas.microsoft.com/office/drawing/2014/main" id="{A4892A32-F95D-1A4F-7336-AF24BC830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97" y="2165807"/>
            <a:ext cx="270151" cy="31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Welcome | Bioconductor Packages: Development, Maintenance, and Peer Review">
            <a:extLst>
              <a:ext uri="{FF2B5EF4-FFF2-40B4-BE49-F238E27FC236}">
                <a16:creationId xmlns:a16="http://schemas.microsoft.com/office/drawing/2014/main" id="{19538508-0B1C-0EC2-D27A-90419863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85" y="2791552"/>
            <a:ext cx="270151" cy="31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1000 Research logo - Author Services">
            <a:extLst>
              <a:ext uri="{FF2B5EF4-FFF2-40B4-BE49-F238E27FC236}">
                <a16:creationId xmlns:a16="http://schemas.microsoft.com/office/drawing/2014/main" id="{E5E5DB14-20A6-EDE9-EF93-3F85323FF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72" y="2166042"/>
            <a:ext cx="305720" cy="30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Google Shape;89;p15">
            <a:extLst>
              <a:ext uri="{FF2B5EF4-FFF2-40B4-BE49-F238E27FC236}">
                <a16:creationId xmlns:a16="http://schemas.microsoft.com/office/drawing/2014/main" id="{06F21B14-71FA-5818-2C0F-8F7E88ACDA79}"/>
              </a:ext>
            </a:extLst>
          </p:cNvPr>
          <p:cNvCxnSpPr/>
          <p:nvPr/>
        </p:nvCxnSpPr>
        <p:spPr>
          <a:xfrm rot="10800000">
            <a:off x="4459881" y="4180899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130;p15">
            <a:extLst>
              <a:ext uri="{FF2B5EF4-FFF2-40B4-BE49-F238E27FC236}">
                <a16:creationId xmlns:a16="http://schemas.microsoft.com/office/drawing/2014/main" id="{D051374F-0BFB-1C85-6EA3-0A4EF4AD35DE}"/>
              </a:ext>
            </a:extLst>
          </p:cNvPr>
          <p:cNvSpPr txBox="1"/>
          <p:nvPr/>
        </p:nvSpPr>
        <p:spPr>
          <a:xfrm>
            <a:off x="4344530" y="4483126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knitr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" name="Google Shape;89;p15">
            <a:extLst>
              <a:ext uri="{FF2B5EF4-FFF2-40B4-BE49-F238E27FC236}">
                <a16:creationId xmlns:a16="http://schemas.microsoft.com/office/drawing/2014/main" id="{1695EE21-64DB-FDBA-E7D9-6A1BAC738F52}"/>
              </a:ext>
            </a:extLst>
          </p:cNvPr>
          <p:cNvCxnSpPr/>
          <p:nvPr/>
        </p:nvCxnSpPr>
        <p:spPr>
          <a:xfrm rot="10800000">
            <a:off x="5737443" y="4198674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A826D944-8DC6-E0AB-E3B3-9DD71551F651}"/>
              </a:ext>
            </a:extLst>
          </p:cNvPr>
          <p:cNvSpPr txBox="1"/>
          <p:nvPr/>
        </p:nvSpPr>
        <p:spPr>
          <a:xfrm>
            <a:off x="5606476" y="4477798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rmarkdown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9" name="Google Shape;64;p15">
            <a:extLst>
              <a:ext uri="{FF2B5EF4-FFF2-40B4-BE49-F238E27FC236}">
                <a16:creationId xmlns:a16="http://schemas.microsoft.com/office/drawing/2014/main" id="{C69746E4-FE85-A8CD-FD68-3237264E49B5}"/>
              </a:ext>
            </a:extLst>
          </p:cNvPr>
          <p:cNvCxnSpPr/>
          <p:nvPr/>
        </p:nvCxnSpPr>
        <p:spPr>
          <a:xfrm>
            <a:off x="582946" y="37139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127;p15">
            <a:extLst>
              <a:ext uri="{FF2B5EF4-FFF2-40B4-BE49-F238E27FC236}">
                <a16:creationId xmlns:a16="http://schemas.microsoft.com/office/drawing/2014/main" id="{EF4BFAD0-FE77-FA8E-3677-264D6CBE80F2}"/>
              </a:ext>
            </a:extLst>
          </p:cNvPr>
          <p:cNvSpPr txBox="1"/>
          <p:nvPr/>
        </p:nvSpPr>
        <p:spPr>
          <a:xfrm>
            <a:off x="131988" y="389855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2002</a:t>
            </a:r>
            <a:endParaRPr sz="7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132;p15">
            <a:extLst>
              <a:ext uri="{FF2B5EF4-FFF2-40B4-BE49-F238E27FC236}">
                <a16:creationId xmlns:a16="http://schemas.microsoft.com/office/drawing/2014/main" id="{760B7FD5-F1BC-7472-F222-EF287FDA4643}"/>
              </a:ext>
            </a:extLst>
          </p:cNvPr>
          <p:cNvSpPr txBox="1"/>
          <p:nvPr/>
        </p:nvSpPr>
        <p:spPr>
          <a:xfrm>
            <a:off x="300897" y="4435732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Sweave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7" name="Google Shape;131;p15">
            <a:extLst>
              <a:ext uri="{FF2B5EF4-FFF2-40B4-BE49-F238E27FC236}">
                <a16:creationId xmlns:a16="http://schemas.microsoft.com/office/drawing/2014/main" id="{C4BA230C-3A98-6F4A-63C2-6BFC7642E47C}"/>
              </a:ext>
            </a:extLst>
          </p:cNvPr>
          <p:cNvCxnSpPr/>
          <p:nvPr/>
        </p:nvCxnSpPr>
        <p:spPr>
          <a:xfrm rot="10800000">
            <a:off x="423805" y="4157399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8B8193B-8766-6D8C-9D7E-B09A242A49F0}"/>
              </a:ext>
            </a:extLst>
          </p:cNvPr>
          <p:cNvSpPr/>
          <p:nvPr/>
        </p:nvSpPr>
        <p:spPr>
          <a:xfrm>
            <a:off x="4254158" y="636724"/>
            <a:ext cx="2188082" cy="450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B28E-0B17-4205-64BC-D284A7E3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things improved (aka when I saw the light)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9B14F-D382-14B6-E150-11AE030B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r>
              <a:rPr lang="en-US" dirty="0"/>
              <a:t>Started working on collaborative projects</a:t>
            </a:r>
          </a:p>
          <a:p>
            <a:pPr>
              <a:spcAft>
                <a:spcPts val="400"/>
              </a:spcAft>
            </a:pPr>
            <a:r>
              <a:rPr lang="en-US" dirty="0"/>
              <a:t>Discovered </a:t>
            </a:r>
            <a:r>
              <a:rPr lang="en-US" dirty="0" err="1"/>
              <a:t>Sweave</a:t>
            </a:r>
            <a:r>
              <a:rPr lang="en-US" dirty="0"/>
              <a:t> (better late than never!)</a:t>
            </a:r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Could create analysis reports for collaborators</a:t>
            </a:r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Shared via email (</a:t>
            </a:r>
            <a:r>
              <a:rPr lang="en-US" dirty="0" err="1"/>
              <a:t>ewwww</a:t>
            </a:r>
            <a:r>
              <a:rPr lang="en-US" dirty="0"/>
              <a:t>!)</a:t>
            </a:r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Hard to keep track of versions</a:t>
            </a:r>
            <a:r>
              <a:rPr lang="en-US" b="1" dirty="0"/>
              <a:t> e.g. </a:t>
            </a:r>
            <a:r>
              <a:rPr lang="en-US" dirty="0"/>
              <a:t>analysis_report_v1.pdf, analysis_report_v2.pdf, </a:t>
            </a:r>
            <a:r>
              <a:rPr lang="en-US" dirty="0" err="1"/>
              <a:t>analysis_report_final.pdf</a:t>
            </a:r>
            <a:r>
              <a:rPr lang="en-US" dirty="0"/>
              <a:t>, analysis_report_final_v1.pdf, etc.</a:t>
            </a:r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Always found it hard to keep my directories consistent and organized</a:t>
            </a:r>
          </a:p>
          <a:p>
            <a:pPr>
              <a:spcAft>
                <a:spcPts val="400"/>
              </a:spcAft>
            </a:pPr>
            <a:r>
              <a:rPr lang="en-US" dirty="0"/>
              <a:t>Started dabbling with </a:t>
            </a:r>
            <a:r>
              <a:rPr lang="en-US" dirty="0" err="1"/>
              <a:t>knitr</a:t>
            </a:r>
            <a:r>
              <a:rPr lang="en-US" dirty="0"/>
              <a:t> and </a:t>
            </a:r>
            <a:r>
              <a:rPr lang="en-US" dirty="0" err="1"/>
              <a:t>rmarkdown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9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D1D8ED8-03FF-AB4C-CC95-08E42B08F19D}"/>
              </a:ext>
            </a:extLst>
          </p:cNvPr>
          <p:cNvSpPr/>
          <p:nvPr/>
        </p:nvSpPr>
        <p:spPr>
          <a:xfrm>
            <a:off x="4250668" y="683773"/>
            <a:ext cx="4893332" cy="397773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8120C-5F88-273A-E28C-D8AA2CF0F9E2}"/>
              </a:ext>
            </a:extLst>
          </p:cNvPr>
          <p:cNvSpPr/>
          <p:nvPr/>
        </p:nvSpPr>
        <p:spPr>
          <a:xfrm>
            <a:off x="2233284" y="681179"/>
            <a:ext cx="2012691" cy="397773"/>
          </a:xfrm>
          <a:prstGeom prst="rect">
            <a:avLst/>
          </a:prstGeom>
          <a:solidFill>
            <a:srgbClr val="FFF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5CCB8-59E1-101E-8360-7C1F85B6728E}"/>
              </a:ext>
            </a:extLst>
          </p:cNvPr>
          <p:cNvSpPr/>
          <p:nvPr/>
        </p:nvSpPr>
        <p:spPr>
          <a:xfrm>
            <a:off x="1337544" y="683773"/>
            <a:ext cx="895861" cy="39777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0CB19-F98E-58A7-1605-601C522F2432}"/>
              </a:ext>
            </a:extLst>
          </p:cNvPr>
          <p:cNvSpPr/>
          <p:nvPr/>
        </p:nvSpPr>
        <p:spPr>
          <a:xfrm>
            <a:off x="-22485" y="688855"/>
            <a:ext cx="1365575" cy="397773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Google Shape;63;p15"/>
          <p:cNvCxnSpPr>
            <a:cxnSpLocks/>
          </p:cNvCxnSpPr>
          <p:nvPr/>
        </p:nvCxnSpPr>
        <p:spPr>
          <a:xfrm flipV="1">
            <a:off x="14530" y="3886763"/>
            <a:ext cx="9129470" cy="44423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"/>
            <a:headEnd type="triangle" w="sm" len="sm"/>
            <a:tailEnd type="triangle" w="sm" len="sm"/>
          </a:ln>
        </p:spPr>
      </p:cxnSp>
      <p:cxnSp>
        <p:nvCxnSpPr>
          <p:cNvPr id="64" name="Google Shape;64;p15"/>
          <p:cNvCxnSpPr/>
          <p:nvPr/>
        </p:nvCxnSpPr>
        <p:spPr>
          <a:xfrm>
            <a:off x="970188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15"/>
          <p:cNvCxnSpPr/>
          <p:nvPr/>
        </p:nvCxnSpPr>
        <p:spPr>
          <a:xfrm>
            <a:off x="2631133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15"/>
          <p:cNvCxnSpPr/>
          <p:nvPr/>
        </p:nvCxnSpPr>
        <p:spPr>
          <a:xfrm>
            <a:off x="1385424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15"/>
          <p:cNvCxnSpPr/>
          <p:nvPr/>
        </p:nvCxnSpPr>
        <p:spPr>
          <a:xfrm>
            <a:off x="1800660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68;p15"/>
          <p:cNvCxnSpPr/>
          <p:nvPr/>
        </p:nvCxnSpPr>
        <p:spPr>
          <a:xfrm>
            <a:off x="2215897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" name="Google Shape;69;p15"/>
          <p:cNvCxnSpPr/>
          <p:nvPr/>
        </p:nvCxnSpPr>
        <p:spPr>
          <a:xfrm>
            <a:off x="3046370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15"/>
          <p:cNvCxnSpPr/>
          <p:nvPr/>
        </p:nvCxnSpPr>
        <p:spPr>
          <a:xfrm>
            <a:off x="3461606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15"/>
          <p:cNvCxnSpPr/>
          <p:nvPr/>
        </p:nvCxnSpPr>
        <p:spPr>
          <a:xfrm>
            <a:off x="3876842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>
            <a:off x="4292079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" name="Google Shape;73;p15"/>
          <p:cNvCxnSpPr/>
          <p:nvPr/>
        </p:nvCxnSpPr>
        <p:spPr>
          <a:xfrm>
            <a:off x="59265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" name="Google Shape;74;p15"/>
          <p:cNvCxnSpPr/>
          <p:nvPr/>
        </p:nvCxnSpPr>
        <p:spPr>
          <a:xfrm>
            <a:off x="8399151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/>
          <p:nvPr/>
        </p:nvSpPr>
        <p:spPr>
          <a:xfrm>
            <a:off x="920850" y="3890001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2004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 rot="10800000" flipH="1">
            <a:off x="7445890" y="3646133"/>
            <a:ext cx="1604400" cy="264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77" name="Google Shape;77;p15"/>
          <p:cNvSpPr txBox="1"/>
          <p:nvPr/>
        </p:nvSpPr>
        <p:spPr>
          <a:xfrm>
            <a:off x="1335341" y="3890001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2005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74983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164324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2007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578816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2008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993307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407798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822290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236781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2012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754687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7944839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2021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8340484" y="3874199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2022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 rot="10800000">
            <a:off x="2838775" y="4189050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5"/>
          <p:cNvCxnSpPr>
            <a:cxnSpLocks/>
          </p:cNvCxnSpPr>
          <p:nvPr/>
        </p:nvCxnSpPr>
        <p:spPr>
          <a:xfrm flipV="1">
            <a:off x="5226400" y="4200713"/>
            <a:ext cx="0" cy="51666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scientific programming journey</a:t>
            </a:r>
            <a:endParaRPr/>
          </a:p>
        </p:txBody>
      </p:sp>
      <p:cxnSp>
        <p:nvCxnSpPr>
          <p:cNvPr id="91" name="Google Shape;91;p15"/>
          <p:cNvCxnSpPr/>
          <p:nvPr/>
        </p:nvCxnSpPr>
        <p:spPr>
          <a:xfrm>
            <a:off x="4292079" y="3120410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2" name="Google Shape;92;p15"/>
          <p:cNvGrpSpPr/>
          <p:nvPr/>
        </p:nvGrpSpPr>
        <p:grpSpPr>
          <a:xfrm>
            <a:off x="4160097" y="2177937"/>
            <a:ext cx="1174800" cy="927483"/>
            <a:chOff x="-766806" y="612165"/>
            <a:chExt cx="1174800" cy="927483"/>
          </a:xfrm>
        </p:grpSpPr>
        <p:sp>
          <p:nvSpPr>
            <p:cNvPr id="93" name="Google Shape;93;p15"/>
            <p:cNvSpPr txBox="1"/>
            <p:nvPr/>
          </p:nvSpPr>
          <p:spPr>
            <a:xfrm>
              <a:off x="-766806" y="612165"/>
              <a:ext cx="1174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Century Gothic"/>
                  <a:ea typeface="Century Gothic"/>
                  <a:cs typeface="Century Gothic"/>
                  <a:sym typeface="Century Gothic"/>
                </a:rPr>
                <a:t>Post Doc</a:t>
              </a:r>
              <a:endParaRPr sz="12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latin typeface="Century Gothic"/>
                  <a:ea typeface="Century Gothic"/>
                  <a:cs typeface="Century Gothic"/>
                  <a:sym typeface="Century Gothic"/>
                </a:rPr>
                <a:t>Bioinformatics</a:t>
              </a:r>
              <a:endParaRPr sz="9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94" name="Google Shape;9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30065" y="1068159"/>
              <a:ext cx="882925" cy="47148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5" name="Google Shape;95;p15"/>
          <p:cNvCxnSpPr>
            <a:cxnSpLocks/>
          </p:cNvCxnSpPr>
          <p:nvPr/>
        </p:nvCxnSpPr>
        <p:spPr>
          <a:xfrm>
            <a:off x="2332601" y="3646253"/>
            <a:ext cx="187246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96" name="Google Shape;96;p15"/>
          <p:cNvGrpSpPr/>
          <p:nvPr/>
        </p:nvGrpSpPr>
        <p:grpSpPr>
          <a:xfrm>
            <a:off x="366429" y="1524817"/>
            <a:ext cx="1028400" cy="1954736"/>
            <a:chOff x="13600" y="1047541"/>
            <a:chExt cx="1028400" cy="1954736"/>
          </a:xfrm>
        </p:grpSpPr>
        <p:sp>
          <p:nvSpPr>
            <p:cNvPr id="97" name="Google Shape;97;p15"/>
            <p:cNvSpPr txBox="1"/>
            <p:nvPr/>
          </p:nvSpPr>
          <p:spPr>
            <a:xfrm>
              <a:off x="13600" y="1047541"/>
              <a:ext cx="10284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err="1">
                  <a:latin typeface="Century Gothic"/>
                  <a:ea typeface="Century Gothic"/>
                  <a:cs typeface="Century Gothic"/>
                  <a:sym typeface="Century Gothic"/>
                </a:rPr>
                <a:t>BBinf</a:t>
              </a:r>
              <a:br>
                <a:rPr lang="en" sz="1100" dirty="0"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1100" dirty="0">
                  <a:latin typeface="Century Gothic"/>
                  <a:ea typeface="Century Gothic"/>
                  <a:cs typeface="Century Gothic"/>
                  <a:sym typeface="Century Gothic"/>
                </a:rPr>
                <a:t>BSc</a:t>
              </a:r>
              <a:endParaRPr sz="11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Genetics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Biochemistry</a:t>
              </a:r>
              <a:b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Computer Sci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98" name="Google Shape;98;p15"/>
            <p:cNvCxnSpPr/>
            <p:nvPr/>
          </p:nvCxnSpPr>
          <p:spPr>
            <a:xfrm>
              <a:off x="920324" y="2649477"/>
              <a:ext cx="0" cy="352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99" name="Google Shape;9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1584" y="2081338"/>
              <a:ext cx="482276" cy="4822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3" name="Google Shape;103;p15"/>
          <p:cNvCxnSpPr/>
          <p:nvPr/>
        </p:nvCxnSpPr>
        <p:spPr>
          <a:xfrm>
            <a:off x="2331631" y="3116265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E2A62-16B2-37BE-90FF-260DE44BF4FF}"/>
              </a:ext>
            </a:extLst>
          </p:cNvPr>
          <p:cNvGrpSpPr/>
          <p:nvPr/>
        </p:nvGrpSpPr>
        <p:grpSpPr>
          <a:xfrm>
            <a:off x="2199912" y="2047075"/>
            <a:ext cx="1300800" cy="1011870"/>
            <a:chOff x="2169932" y="1979620"/>
            <a:chExt cx="1300800" cy="1011870"/>
          </a:xfrm>
        </p:grpSpPr>
        <p:sp>
          <p:nvSpPr>
            <p:cNvPr id="102" name="Google Shape;102;p15"/>
            <p:cNvSpPr txBox="1"/>
            <p:nvPr/>
          </p:nvSpPr>
          <p:spPr>
            <a:xfrm>
              <a:off x="2169932" y="1979620"/>
              <a:ext cx="1300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Century Gothic"/>
                  <a:ea typeface="Century Gothic"/>
                  <a:cs typeface="Century Gothic"/>
                  <a:sym typeface="Century Gothic"/>
                </a:rPr>
                <a:t>PhD</a:t>
              </a:r>
              <a:endParaRPr sz="12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latin typeface="Century Gothic"/>
                  <a:ea typeface="Century Gothic"/>
                  <a:cs typeface="Century Gothic"/>
                  <a:sym typeface="Century Gothic"/>
                </a:rPr>
                <a:t>Computational Biology</a:t>
              </a:r>
              <a:endParaRPr sz="9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04" name="Google Shape;10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6333" y="2579290"/>
              <a:ext cx="554507" cy="412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" name="Google Shape;105;p15"/>
          <p:cNvCxnSpPr/>
          <p:nvPr/>
        </p:nvCxnSpPr>
        <p:spPr>
          <a:xfrm>
            <a:off x="47073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15"/>
          <p:cNvCxnSpPr/>
          <p:nvPr/>
        </p:nvCxnSpPr>
        <p:spPr>
          <a:xfrm>
            <a:off x="5122551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15"/>
          <p:cNvCxnSpPr/>
          <p:nvPr/>
        </p:nvCxnSpPr>
        <p:spPr>
          <a:xfrm>
            <a:off x="5537788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" name="Google Shape;108;p15"/>
          <p:cNvSpPr txBox="1"/>
          <p:nvPr/>
        </p:nvSpPr>
        <p:spPr>
          <a:xfrm>
            <a:off x="465127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5065764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2014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5480256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11" name="Google Shape;111;p15"/>
          <p:cNvCxnSpPr/>
          <p:nvPr/>
        </p:nvCxnSpPr>
        <p:spPr>
          <a:xfrm>
            <a:off x="6349479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79839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5"/>
          <p:cNvSpPr txBox="1"/>
          <p:nvPr/>
        </p:nvSpPr>
        <p:spPr>
          <a:xfrm>
            <a:off x="6294181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2017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14" name="Google Shape;114;p15"/>
          <p:cNvCxnSpPr/>
          <p:nvPr/>
        </p:nvCxnSpPr>
        <p:spPr>
          <a:xfrm>
            <a:off x="6764715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7179951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7595188" y="37114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5"/>
          <p:cNvSpPr txBox="1"/>
          <p:nvPr/>
        </p:nvSpPr>
        <p:spPr>
          <a:xfrm>
            <a:off x="6708673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2018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7123164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2019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887231" y="388210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0" name="Google Shape;120;p15"/>
          <p:cNvCxnSpPr>
            <a:cxnSpLocks/>
          </p:cNvCxnSpPr>
          <p:nvPr/>
        </p:nvCxnSpPr>
        <p:spPr>
          <a:xfrm>
            <a:off x="4292079" y="3646253"/>
            <a:ext cx="305299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" name="Google Shape;121;p15"/>
          <p:cNvCxnSpPr>
            <a:cxnSpLocks/>
          </p:cNvCxnSpPr>
          <p:nvPr/>
        </p:nvCxnSpPr>
        <p:spPr>
          <a:xfrm flipV="1">
            <a:off x="1385424" y="3645486"/>
            <a:ext cx="847981" cy="76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2" name="Google Shape;122;p15"/>
          <p:cNvCxnSpPr/>
          <p:nvPr/>
        </p:nvCxnSpPr>
        <p:spPr>
          <a:xfrm>
            <a:off x="7445890" y="3126753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7345069" y="2222152"/>
            <a:ext cx="1252345" cy="872787"/>
            <a:chOff x="6866975" y="1554963"/>
            <a:chExt cx="1252345" cy="872787"/>
          </a:xfrm>
        </p:grpSpPr>
        <p:sp>
          <p:nvSpPr>
            <p:cNvPr id="124" name="Google Shape;124;p15"/>
            <p:cNvSpPr txBox="1"/>
            <p:nvPr/>
          </p:nvSpPr>
          <p:spPr>
            <a:xfrm>
              <a:off x="6866975" y="1554963"/>
              <a:ext cx="1174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latin typeface="Century Gothic"/>
                  <a:ea typeface="Century Gothic"/>
                  <a:cs typeface="Century Gothic"/>
                  <a:sym typeface="Century Gothic"/>
                </a:rPr>
                <a:t>Post Doc</a:t>
              </a:r>
              <a:endParaRPr sz="11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Bioinformatics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25" name="Google Shape;12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54725" y="2074950"/>
              <a:ext cx="1164596" cy="352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6" name="Google Shape;126;p15"/>
          <p:cNvCxnSpPr>
            <a:cxnSpLocks/>
          </p:cNvCxnSpPr>
          <p:nvPr/>
        </p:nvCxnSpPr>
        <p:spPr>
          <a:xfrm flipH="1">
            <a:off x="138885" y="3640901"/>
            <a:ext cx="1150987" cy="655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27" name="Google Shape;127;p15"/>
          <p:cNvSpPr txBox="1"/>
          <p:nvPr/>
        </p:nvSpPr>
        <p:spPr>
          <a:xfrm>
            <a:off x="506375" y="3890001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2003</a:t>
            </a:r>
            <a:endParaRPr sz="7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-22485" y="4687961"/>
            <a:ext cx="19641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50" b="1" dirty="0">
                <a:latin typeface="Century Gothic"/>
                <a:ea typeface="Century Gothic"/>
                <a:cs typeface="Century Gothic"/>
                <a:sym typeface="Century Gothic"/>
              </a:rPr>
              <a:t>R CRAN 1997</a:t>
            </a:r>
            <a:br>
              <a:rPr lang="en-AU" sz="1050" b="1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AU" sz="1050" b="1" dirty="0">
                <a:latin typeface="Century Gothic"/>
                <a:ea typeface="Century Gothic"/>
                <a:cs typeface="Century Gothic"/>
                <a:sym typeface="Century Gothic"/>
              </a:rPr>
              <a:t>Bioconductor 2001</a:t>
            </a:r>
            <a:endParaRPr lang="en-AU" sz="9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2673342" y="4473503"/>
            <a:ext cx="1698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b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Bitbucket 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4688488" y="4678653"/>
            <a:ext cx="1698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Hadley Wickham</a:t>
            </a:r>
            <a:b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Tidy data paper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1543375" y="4189050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5"/>
          <p:cNvSpPr txBox="1"/>
          <p:nvPr/>
        </p:nvSpPr>
        <p:spPr>
          <a:xfrm>
            <a:off x="1383984" y="4466234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" name="Google Shape;13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0740" y="2602740"/>
            <a:ext cx="619426" cy="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1343292" y="2068556"/>
            <a:ext cx="117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entury Gothic"/>
                <a:ea typeface="Century Gothic"/>
                <a:cs typeface="Century Gothic"/>
                <a:sym typeface="Century Gothic"/>
              </a:rPr>
              <a:t>Graduate Program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Bioinformatics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5" name="Google Shape;135;p15"/>
          <p:cNvCxnSpPr/>
          <p:nvPr/>
        </p:nvCxnSpPr>
        <p:spPr>
          <a:xfrm>
            <a:off x="1402104" y="3122355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5"/>
          <p:cNvSpPr txBox="1"/>
          <p:nvPr/>
        </p:nvSpPr>
        <p:spPr>
          <a:xfrm>
            <a:off x="1391857" y="762812"/>
            <a:ext cx="81439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</a:t>
            </a:r>
            <a:r>
              <a:rPr lang="en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Perl, Python, C++</a:t>
            </a:r>
            <a:endParaRPr sz="5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6548450" y="4189959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5"/>
          <p:cNvSpPr txBox="1"/>
          <p:nvPr/>
        </p:nvSpPr>
        <p:spPr>
          <a:xfrm>
            <a:off x="6407131" y="4466234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workflowr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6475" y="1698578"/>
            <a:ext cx="619426" cy="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/>
        </p:nvSpPr>
        <p:spPr>
          <a:xfrm>
            <a:off x="2129027" y="1164394"/>
            <a:ext cx="117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entury Gothic"/>
                <a:ea typeface="Century Gothic"/>
                <a:cs typeface="Century Gothic"/>
                <a:sym typeface="Century Gothic"/>
              </a:rPr>
              <a:t>Research Assistant</a:t>
            </a:r>
            <a:endParaRPr sz="11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Century Gothic"/>
                <a:ea typeface="Century Gothic"/>
                <a:cs typeface="Century Gothic"/>
                <a:sym typeface="Century Gothic"/>
              </a:rPr>
              <a:t>Bioinformatics</a:t>
            </a:r>
            <a:endParaRPr sz="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2470727" y="713532"/>
            <a:ext cx="1606393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bash, R, Visual Basic, SQL</a:t>
            </a:r>
            <a:endParaRPr sz="5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5701836" y="720357"/>
            <a:ext cx="2243003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R, bash, Python, Groovy, Java</a:t>
            </a:r>
            <a:endParaRPr sz="5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4" name="Google Shape;144;p15"/>
          <p:cNvCxnSpPr>
            <a:cxnSpLocks/>
          </p:cNvCxnSpPr>
          <p:nvPr/>
        </p:nvCxnSpPr>
        <p:spPr>
          <a:xfrm>
            <a:off x="2245381" y="3539448"/>
            <a:ext cx="1329381" cy="1314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5" name="Google Shape;145;p15"/>
          <p:cNvCxnSpPr>
            <a:cxnSpLocks/>
          </p:cNvCxnSpPr>
          <p:nvPr/>
        </p:nvCxnSpPr>
        <p:spPr>
          <a:xfrm>
            <a:off x="3662100" y="3542703"/>
            <a:ext cx="63214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23983E-9096-3907-6320-D8099507CE66}"/>
              </a:ext>
            </a:extLst>
          </p:cNvPr>
          <p:cNvSpPr txBox="1"/>
          <p:nvPr/>
        </p:nvSpPr>
        <p:spPr>
          <a:xfrm>
            <a:off x="138885" y="713532"/>
            <a:ext cx="104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bash, C++, Java, Fortran, SQL, S, R</a:t>
            </a:r>
            <a:endParaRPr lang="en-AU" sz="200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7" name="Google Shape;92;p15">
            <a:extLst>
              <a:ext uri="{FF2B5EF4-FFF2-40B4-BE49-F238E27FC236}">
                <a16:creationId xmlns:a16="http://schemas.microsoft.com/office/drawing/2014/main" id="{93AA11DA-0F2C-4798-232F-F2277BA9AF83}"/>
              </a:ext>
            </a:extLst>
          </p:cNvPr>
          <p:cNvGrpSpPr/>
          <p:nvPr/>
        </p:nvGrpSpPr>
        <p:grpSpPr>
          <a:xfrm>
            <a:off x="3540215" y="1383258"/>
            <a:ext cx="1174800" cy="927483"/>
            <a:chOff x="-766806" y="612165"/>
            <a:chExt cx="1174800" cy="927483"/>
          </a:xfrm>
        </p:grpSpPr>
        <p:sp>
          <p:nvSpPr>
            <p:cNvPr id="18" name="Google Shape;93;p15">
              <a:extLst>
                <a:ext uri="{FF2B5EF4-FFF2-40B4-BE49-F238E27FC236}">
                  <a16:creationId xmlns:a16="http://schemas.microsoft.com/office/drawing/2014/main" id="{FB014C8C-AA9D-C192-CE4A-18F6C08D6A5F}"/>
                </a:ext>
              </a:extLst>
            </p:cNvPr>
            <p:cNvSpPr txBox="1"/>
            <p:nvPr/>
          </p:nvSpPr>
          <p:spPr>
            <a:xfrm>
              <a:off x="-766806" y="612165"/>
              <a:ext cx="1174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00" dirty="0">
                  <a:latin typeface="Century Gothic"/>
                  <a:ea typeface="Century Gothic"/>
                  <a:cs typeface="Century Gothic"/>
                  <a:sym typeface="Century Gothic"/>
                </a:rPr>
                <a:t>Research Assistant</a:t>
              </a:r>
              <a:endParaRPr sz="1100" dirty="0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latin typeface="Century Gothic"/>
                  <a:ea typeface="Century Gothic"/>
                  <a:cs typeface="Century Gothic"/>
                  <a:sym typeface="Century Gothic"/>
                </a:rPr>
                <a:t>Bioinformatics</a:t>
              </a:r>
              <a:endParaRPr sz="80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9" name="Google Shape;94;p15">
              <a:extLst>
                <a:ext uri="{FF2B5EF4-FFF2-40B4-BE49-F238E27FC236}">
                  <a16:creationId xmlns:a16="http://schemas.microsoft.com/office/drawing/2014/main" id="{CD236BE1-3BB2-4298-6E30-608010A637B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30065" y="1068159"/>
              <a:ext cx="882925" cy="47148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" name="Google Shape;91;p15">
            <a:extLst>
              <a:ext uri="{FF2B5EF4-FFF2-40B4-BE49-F238E27FC236}">
                <a16:creationId xmlns:a16="http://schemas.microsoft.com/office/drawing/2014/main" id="{F81A8E5C-CFF8-A70D-0FC5-BA1BDD9EBF63}"/>
              </a:ext>
            </a:extLst>
          </p:cNvPr>
          <p:cNvCxnSpPr>
            <a:cxnSpLocks/>
          </p:cNvCxnSpPr>
          <p:nvPr/>
        </p:nvCxnSpPr>
        <p:spPr>
          <a:xfrm>
            <a:off x="3662100" y="2318236"/>
            <a:ext cx="0" cy="11295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1;p15">
            <a:extLst>
              <a:ext uri="{FF2B5EF4-FFF2-40B4-BE49-F238E27FC236}">
                <a16:creationId xmlns:a16="http://schemas.microsoft.com/office/drawing/2014/main" id="{FA287CE3-C959-44B2-68EF-5D3A543600AB}"/>
              </a:ext>
            </a:extLst>
          </p:cNvPr>
          <p:cNvCxnSpPr>
            <a:cxnSpLocks/>
          </p:cNvCxnSpPr>
          <p:nvPr/>
        </p:nvCxnSpPr>
        <p:spPr>
          <a:xfrm>
            <a:off x="2245381" y="2163162"/>
            <a:ext cx="0" cy="13059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139;p15">
            <a:extLst>
              <a:ext uri="{FF2B5EF4-FFF2-40B4-BE49-F238E27FC236}">
                <a16:creationId xmlns:a16="http://schemas.microsoft.com/office/drawing/2014/main" id="{E3231276-49F7-5E0F-EF6C-E57898AAC605}"/>
              </a:ext>
            </a:extLst>
          </p:cNvPr>
          <p:cNvSpPr txBox="1"/>
          <p:nvPr/>
        </p:nvSpPr>
        <p:spPr>
          <a:xfrm>
            <a:off x="5065764" y="2363066"/>
            <a:ext cx="1698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missMethyl</a:t>
            </a: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 in Bioconductor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" name="Google Shape;157;p16">
            <a:extLst>
              <a:ext uri="{FF2B5EF4-FFF2-40B4-BE49-F238E27FC236}">
                <a16:creationId xmlns:a16="http://schemas.microsoft.com/office/drawing/2014/main" id="{D384C852-36B9-348E-A23B-66A5633D0F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18332" y="2803120"/>
            <a:ext cx="295601" cy="283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91;p15">
            <a:extLst>
              <a:ext uri="{FF2B5EF4-FFF2-40B4-BE49-F238E27FC236}">
                <a16:creationId xmlns:a16="http://schemas.microsoft.com/office/drawing/2014/main" id="{92BAB1F4-EFB3-F7FD-AD77-452CA0E7E6AE}"/>
              </a:ext>
            </a:extLst>
          </p:cNvPr>
          <p:cNvCxnSpPr/>
          <p:nvPr/>
        </p:nvCxnSpPr>
        <p:spPr>
          <a:xfrm>
            <a:off x="5273627" y="3129077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139;p15">
            <a:extLst>
              <a:ext uri="{FF2B5EF4-FFF2-40B4-BE49-F238E27FC236}">
                <a16:creationId xmlns:a16="http://schemas.microsoft.com/office/drawing/2014/main" id="{0FF0C6C4-B955-121A-796F-BCF503919013}"/>
              </a:ext>
            </a:extLst>
          </p:cNvPr>
          <p:cNvSpPr txBox="1"/>
          <p:nvPr/>
        </p:nvSpPr>
        <p:spPr>
          <a:xfrm>
            <a:off x="6049319" y="1563717"/>
            <a:ext cx="1698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Methylation array analysis workflow paper published</a:t>
            </a:r>
            <a:endParaRPr sz="10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" name="Google Shape;91;p15">
            <a:extLst>
              <a:ext uri="{FF2B5EF4-FFF2-40B4-BE49-F238E27FC236}">
                <a16:creationId xmlns:a16="http://schemas.microsoft.com/office/drawing/2014/main" id="{BEA2609A-33E9-D2F3-0972-8D3572DCE7CB}"/>
              </a:ext>
            </a:extLst>
          </p:cNvPr>
          <p:cNvCxnSpPr>
            <a:cxnSpLocks/>
          </p:cNvCxnSpPr>
          <p:nvPr/>
        </p:nvCxnSpPr>
        <p:spPr>
          <a:xfrm>
            <a:off x="6223395" y="2558614"/>
            <a:ext cx="0" cy="9209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6" name="Picture 2" descr="Welcome | Bioconductor Packages: Development, Maintenance, and Peer Review">
            <a:extLst>
              <a:ext uri="{FF2B5EF4-FFF2-40B4-BE49-F238E27FC236}">
                <a16:creationId xmlns:a16="http://schemas.microsoft.com/office/drawing/2014/main" id="{A4892A32-F95D-1A4F-7336-AF24BC830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97" y="2165807"/>
            <a:ext cx="270151" cy="31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Welcome | Bioconductor Packages: Development, Maintenance, and Peer Review">
            <a:extLst>
              <a:ext uri="{FF2B5EF4-FFF2-40B4-BE49-F238E27FC236}">
                <a16:creationId xmlns:a16="http://schemas.microsoft.com/office/drawing/2014/main" id="{19538508-0B1C-0EC2-D27A-90419863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85" y="2791552"/>
            <a:ext cx="270151" cy="31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1000 Research logo - Author Services">
            <a:extLst>
              <a:ext uri="{FF2B5EF4-FFF2-40B4-BE49-F238E27FC236}">
                <a16:creationId xmlns:a16="http://schemas.microsoft.com/office/drawing/2014/main" id="{E5E5DB14-20A6-EDE9-EF93-3F85323FF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72" y="2166042"/>
            <a:ext cx="305720" cy="30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Google Shape;89;p15">
            <a:extLst>
              <a:ext uri="{FF2B5EF4-FFF2-40B4-BE49-F238E27FC236}">
                <a16:creationId xmlns:a16="http://schemas.microsoft.com/office/drawing/2014/main" id="{06F21B14-71FA-5818-2C0F-8F7E88ACDA79}"/>
              </a:ext>
            </a:extLst>
          </p:cNvPr>
          <p:cNvCxnSpPr/>
          <p:nvPr/>
        </p:nvCxnSpPr>
        <p:spPr>
          <a:xfrm rot="10800000">
            <a:off x="4459881" y="4180899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130;p15">
            <a:extLst>
              <a:ext uri="{FF2B5EF4-FFF2-40B4-BE49-F238E27FC236}">
                <a16:creationId xmlns:a16="http://schemas.microsoft.com/office/drawing/2014/main" id="{D051374F-0BFB-1C85-6EA3-0A4EF4AD35DE}"/>
              </a:ext>
            </a:extLst>
          </p:cNvPr>
          <p:cNvSpPr txBox="1"/>
          <p:nvPr/>
        </p:nvSpPr>
        <p:spPr>
          <a:xfrm>
            <a:off x="4344530" y="4483126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knitr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" name="Google Shape;89;p15">
            <a:extLst>
              <a:ext uri="{FF2B5EF4-FFF2-40B4-BE49-F238E27FC236}">
                <a16:creationId xmlns:a16="http://schemas.microsoft.com/office/drawing/2014/main" id="{1695EE21-64DB-FDBA-E7D9-6A1BAC738F52}"/>
              </a:ext>
            </a:extLst>
          </p:cNvPr>
          <p:cNvCxnSpPr/>
          <p:nvPr/>
        </p:nvCxnSpPr>
        <p:spPr>
          <a:xfrm rot="10800000">
            <a:off x="5737443" y="4198674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130;p15">
            <a:extLst>
              <a:ext uri="{FF2B5EF4-FFF2-40B4-BE49-F238E27FC236}">
                <a16:creationId xmlns:a16="http://schemas.microsoft.com/office/drawing/2014/main" id="{A826D944-8DC6-E0AB-E3B3-9DD71551F651}"/>
              </a:ext>
            </a:extLst>
          </p:cNvPr>
          <p:cNvSpPr txBox="1"/>
          <p:nvPr/>
        </p:nvSpPr>
        <p:spPr>
          <a:xfrm>
            <a:off x="5606476" y="4477798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rmarkdown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9" name="Google Shape;64;p15">
            <a:extLst>
              <a:ext uri="{FF2B5EF4-FFF2-40B4-BE49-F238E27FC236}">
                <a16:creationId xmlns:a16="http://schemas.microsoft.com/office/drawing/2014/main" id="{C69746E4-FE85-A8CD-FD68-3237264E49B5}"/>
              </a:ext>
            </a:extLst>
          </p:cNvPr>
          <p:cNvCxnSpPr/>
          <p:nvPr/>
        </p:nvCxnSpPr>
        <p:spPr>
          <a:xfrm>
            <a:off x="582946" y="3713964"/>
            <a:ext cx="0" cy="3408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127;p15">
            <a:extLst>
              <a:ext uri="{FF2B5EF4-FFF2-40B4-BE49-F238E27FC236}">
                <a16:creationId xmlns:a16="http://schemas.microsoft.com/office/drawing/2014/main" id="{EF4BFAD0-FE77-FA8E-3677-264D6CBE80F2}"/>
              </a:ext>
            </a:extLst>
          </p:cNvPr>
          <p:cNvSpPr txBox="1"/>
          <p:nvPr/>
        </p:nvSpPr>
        <p:spPr>
          <a:xfrm>
            <a:off x="131988" y="3898550"/>
            <a:ext cx="5199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entury Gothic"/>
                <a:ea typeface="Century Gothic"/>
                <a:cs typeface="Century Gothic"/>
                <a:sym typeface="Century Gothic"/>
              </a:rPr>
              <a:t>2002</a:t>
            </a:r>
            <a:endParaRPr sz="7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132;p15">
            <a:extLst>
              <a:ext uri="{FF2B5EF4-FFF2-40B4-BE49-F238E27FC236}">
                <a16:creationId xmlns:a16="http://schemas.microsoft.com/office/drawing/2014/main" id="{760B7FD5-F1BC-7472-F222-EF287FDA4643}"/>
              </a:ext>
            </a:extLst>
          </p:cNvPr>
          <p:cNvSpPr txBox="1"/>
          <p:nvPr/>
        </p:nvSpPr>
        <p:spPr>
          <a:xfrm>
            <a:off x="300897" y="4435732"/>
            <a:ext cx="16986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latin typeface="Century Gothic"/>
                <a:ea typeface="Century Gothic"/>
                <a:cs typeface="Century Gothic"/>
                <a:sym typeface="Century Gothic"/>
              </a:rPr>
              <a:t>Sweave</a:t>
            </a:r>
            <a:endParaRPr sz="1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7" name="Google Shape;131;p15">
            <a:extLst>
              <a:ext uri="{FF2B5EF4-FFF2-40B4-BE49-F238E27FC236}">
                <a16:creationId xmlns:a16="http://schemas.microsoft.com/office/drawing/2014/main" id="{C4BA230C-3A98-6F4A-63C2-6BFC7642E47C}"/>
              </a:ext>
            </a:extLst>
          </p:cNvPr>
          <p:cNvCxnSpPr/>
          <p:nvPr/>
        </p:nvCxnSpPr>
        <p:spPr>
          <a:xfrm rot="10800000">
            <a:off x="423805" y="4157399"/>
            <a:ext cx="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5FD66FF-EA4D-29A2-4C40-D1E54A70FE5F}"/>
              </a:ext>
            </a:extLst>
          </p:cNvPr>
          <p:cNvSpPr/>
          <p:nvPr/>
        </p:nvSpPr>
        <p:spPr>
          <a:xfrm>
            <a:off x="6475562" y="636725"/>
            <a:ext cx="2625700" cy="4506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10E9-49F6-69B2-1E38-8BE229F1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 shift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40612-31E1-246C-88B6-77146B22D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r>
              <a:rPr lang="en-US" i="1" dirty="0" err="1"/>
              <a:t>workflowr</a:t>
            </a:r>
            <a:r>
              <a:rPr lang="en-US" dirty="0"/>
              <a:t> alpha released 2017</a:t>
            </a:r>
          </a:p>
          <a:p>
            <a:pPr>
              <a:spcAft>
                <a:spcPts val="400"/>
              </a:spcAft>
            </a:pPr>
            <a:r>
              <a:rPr lang="en-US" dirty="0"/>
              <a:t>My life was officially changed!!!</a:t>
            </a:r>
          </a:p>
          <a:p>
            <a:pPr>
              <a:spcAft>
                <a:spcPts val="400"/>
              </a:spcAft>
            </a:pPr>
            <a:r>
              <a:rPr lang="en-US" dirty="0"/>
              <a:t>I have (so far) used </a:t>
            </a:r>
            <a:r>
              <a:rPr lang="en-US" i="1" dirty="0" err="1"/>
              <a:t>workflowr</a:t>
            </a:r>
            <a:r>
              <a:rPr lang="en-US" dirty="0"/>
              <a:t> in 4 data analysis projects that have been published</a:t>
            </a:r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dirty="0">
                <a:hlinkClick r:id="rId2"/>
              </a:rPr>
              <a:t>https://github.com/Oshlack/paed-cf-cite-seq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dirty="0">
                <a:hlinkClick r:id="rId3"/>
              </a:rPr>
              <a:t>https://github.com/Oshlack/methyl-geneset-testing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dirty="0">
                <a:hlinkClick r:id="rId4"/>
              </a:rPr>
              <a:t>https://github.com/JovMaksimovic/amnio-cell-free-RNA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400"/>
              </a:spcAft>
            </a:pPr>
            <a:r>
              <a:rPr lang="en-US" dirty="0">
                <a:hlinkClick r:id="rId5"/>
              </a:rPr>
              <a:t>https://github.com/JovMaksimovic/paed-BAL-meth-ref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494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3063</TotalTime>
  <Words>2702</Words>
  <Application>Microsoft Macintosh PowerPoint</Application>
  <PresentationFormat>On-screen Show (16:9)</PresentationFormat>
  <Paragraphs>356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Arial</vt:lpstr>
      <vt:lpstr>Consolas</vt:lpstr>
      <vt:lpstr>Courier New</vt:lpstr>
      <vt:lpstr>Century Gothic</vt:lpstr>
      <vt:lpstr>Simple Light</vt:lpstr>
      <vt:lpstr>Using workflowr for reproducible research</vt:lpstr>
      <vt:lpstr>Presentation outline</vt:lpstr>
      <vt:lpstr>PowerPoint Presentation</vt:lpstr>
      <vt:lpstr>My scientific programming journey</vt:lpstr>
      <vt:lpstr>How I used to do things (aka the dark ages)</vt:lpstr>
      <vt:lpstr>My scientific programming journey</vt:lpstr>
      <vt:lpstr>How things improved (aka when I saw the light)</vt:lpstr>
      <vt:lpstr>My scientific programming journey</vt:lpstr>
      <vt:lpstr>Paradigm shift</vt:lpstr>
      <vt:lpstr>PowerPoint Presentation</vt:lpstr>
      <vt:lpstr>What is workflowr and why do I love it?</vt:lpstr>
      <vt:lpstr>What is workflowr?</vt:lpstr>
      <vt:lpstr>workflowr</vt:lpstr>
      <vt:lpstr>Why I love workflowr (1)</vt:lpstr>
      <vt:lpstr>Why I love workflowr (2)</vt:lpstr>
      <vt:lpstr>Why I love workflowr (3)</vt:lpstr>
      <vt:lpstr>Example workflowr workflow  &amp; live demo</vt:lpstr>
      <vt:lpstr>The workflowr workflow</vt:lpstr>
      <vt:lpstr>Start the project</vt:lpstr>
      <vt:lpstr>Build the website</vt:lpstr>
      <vt:lpstr>Add some analysis</vt:lpstr>
      <vt:lpstr>Publish the website</vt:lpstr>
      <vt:lpstr>Deploy to GitHub</vt:lpstr>
      <vt:lpstr>Enable GitHub pages and share!</vt:lpstr>
      <vt:lpstr>Extra tips for enhancing reproducibility</vt:lpstr>
      <vt:lpstr>The here package: a better path</vt:lpstr>
      <vt:lpstr>Level up your reproducibility with renv</vt:lpstr>
      <vt:lpstr>The renv workflow</vt:lpstr>
      <vt:lpstr>Summary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workflowr for reproducible research</dc:title>
  <cp:lastModifiedBy>Microsoft Office User</cp:lastModifiedBy>
  <cp:revision>92</cp:revision>
  <dcterms:modified xsi:type="dcterms:W3CDTF">2022-10-13T05:35:38Z</dcterms:modified>
</cp:coreProperties>
</file>